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1"/>
  </p:notesMasterIdLst>
  <p:handoutMasterIdLst>
    <p:handoutMasterId r:id="rId32"/>
  </p:handoutMasterIdLst>
  <p:sldIdLst>
    <p:sldId id="256" r:id="rId2"/>
    <p:sldId id="257" r:id="rId3"/>
    <p:sldId id="260" r:id="rId4"/>
    <p:sldId id="263" r:id="rId5"/>
    <p:sldId id="296" r:id="rId6"/>
    <p:sldId id="293" r:id="rId7"/>
    <p:sldId id="258" r:id="rId8"/>
    <p:sldId id="295" r:id="rId9"/>
    <p:sldId id="298" r:id="rId10"/>
    <p:sldId id="306" r:id="rId11"/>
    <p:sldId id="299" r:id="rId12"/>
    <p:sldId id="300" r:id="rId13"/>
    <p:sldId id="301" r:id="rId14"/>
    <p:sldId id="302" r:id="rId15"/>
    <p:sldId id="303" r:id="rId16"/>
    <p:sldId id="304" r:id="rId17"/>
    <p:sldId id="313" r:id="rId18"/>
    <p:sldId id="312" r:id="rId19"/>
    <p:sldId id="307" r:id="rId20"/>
    <p:sldId id="308" r:id="rId21"/>
    <p:sldId id="309" r:id="rId22"/>
    <p:sldId id="310" r:id="rId23"/>
    <p:sldId id="311" r:id="rId24"/>
    <p:sldId id="314" r:id="rId25"/>
    <p:sldId id="261" r:id="rId26"/>
    <p:sldId id="317" r:id="rId27"/>
    <p:sldId id="318" r:id="rId28"/>
    <p:sldId id="315" r:id="rId29"/>
    <p:sldId id="268" r:id="rId30"/>
  </p:sldIdLst>
  <p:sldSz cx="9144000" cy="5143500" type="screen16x9"/>
  <p:notesSz cx="6858000" cy="9144000"/>
  <p:embeddedFontLst>
    <p:embeddedFont>
      <p:font typeface="Bebas Neue" panose="020B0606020202050201" pitchFamily="34" charset="77"/>
      <p:regular r:id="rId33"/>
    </p:embeddedFont>
    <p:embeddedFont>
      <p:font typeface="Nunito Light" panose="020F0302020204030204" pitchFamily="34" charset="0"/>
      <p:regular r:id="rId34"/>
      <p:italic r:id="rId35"/>
    </p:embeddedFont>
    <p:embeddedFont>
      <p:font typeface="Playfair Display ExtraBold" pitchFamily="2" charset="77"/>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3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23DEE-2B50-46DA-91C8-524AE422FE48}">
  <a:tblStyle styleId="{B5423DEE-2B50-46DA-91C8-524AE422FE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4"/>
    <p:restoredTop sz="94694"/>
  </p:normalViewPr>
  <p:slideViewPr>
    <p:cSldViewPr snapToGrid="0">
      <p:cViewPr varScale="1">
        <p:scale>
          <a:sx n="161" d="100"/>
          <a:sy n="161" d="100"/>
        </p:scale>
        <p:origin x="1000" y="200"/>
      </p:cViewPr>
      <p:guideLst>
        <p:guide orient="horz" pos="1620"/>
        <p:guide pos="2880"/>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DB813-1B6A-4A48-AD47-69E1FE99D8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EE0B48-1575-564E-9CE0-E0D090ACAC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D5E4EF-239D-524F-B1A9-D5C587F2C67D}" type="datetimeFigureOut">
              <a:rPr lang="en-US" smtClean="0"/>
              <a:t>7/5/23</a:t>
            </a:fld>
            <a:endParaRPr lang="en-US"/>
          </a:p>
        </p:txBody>
      </p:sp>
      <p:sp>
        <p:nvSpPr>
          <p:cNvPr id="4" name="Footer Placeholder 3">
            <a:extLst>
              <a:ext uri="{FF2B5EF4-FFF2-40B4-BE49-F238E27FC236}">
                <a16:creationId xmlns:a16="http://schemas.microsoft.com/office/drawing/2014/main" id="{B8981502-6265-7C4D-8AB8-EDAD69598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3A7416-CC79-F74F-A541-6B5FD5793E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CB737-FC75-AA4F-891B-E72B690D42DB}" type="slidenum">
              <a:rPr lang="en-US" smtClean="0"/>
              <a:t>‹#›</a:t>
            </a:fld>
            <a:endParaRPr lang="en-US"/>
          </a:p>
        </p:txBody>
      </p:sp>
    </p:spTree>
    <p:extLst>
      <p:ext uri="{BB962C8B-B14F-4D97-AF65-F5344CB8AC3E}">
        <p14:creationId xmlns:p14="http://schemas.microsoft.com/office/powerpoint/2010/main" val="658532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94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1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12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30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9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40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70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3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30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841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88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423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53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4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55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6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66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2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2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02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6"/>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dirty="0"/>
          </a:p>
        </p:txBody>
      </p:sp>
      <p:pic>
        <p:nvPicPr>
          <p:cNvPr id="3" name="Picture 2" descr="A picture containing text, logo, graphics, graphic design&#10;&#10;Description automatically generated">
            <a:extLst>
              <a:ext uri="{FF2B5EF4-FFF2-40B4-BE49-F238E27FC236}">
                <a16:creationId xmlns:a16="http://schemas.microsoft.com/office/drawing/2014/main" id="{B8C040F5-8919-9E46-8DCF-B08930030516}"/>
              </a:ext>
            </a:extLst>
          </p:cNvPr>
          <p:cNvPicPr>
            <a:picLocks noChangeAspect="1"/>
          </p:cNvPicPr>
          <p:nvPr userDrawn="1"/>
        </p:nvPicPr>
        <p:blipFill>
          <a:blip r:embed="rId15"/>
          <a:stretch>
            <a:fillRect/>
          </a:stretch>
        </p:blipFill>
        <p:spPr>
          <a:xfrm>
            <a:off x="0" y="10040"/>
            <a:ext cx="1317503" cy="930486"/>
          </a:xfrm>
          <a:prstGeom prst="rect">
            <a:avLst/>
          </a:prstGeom>
        </p:spPr>
      </p:pic>
      <p:pic>
        <p:nvPicPr>
          <p:cNvPr id="9" name="Picture 8" descr="A red text on a black background&#10;&#10;Description automatically generated with medium confidence">
            <a:extLst>
              <a:ext uri="{FF2B5EF4-FFF2-40B4-BE49-F238E27FC236}">
                <a16:creationId xmlns:a16="http://schemas.microsoft.com/office/drawing/2014/main" id="{0DE21555-AD77-7A45-9D23-2B43300BECCC}"/>
              </a:ext>
            </a:extLst>
          </p:cNvPr>
          <p:cNvPicPr>
            <a:picLocks noChangeAspect="1"/>
          </p:cNvPicPr>
          <p:nvPr userDrawn="1"/>
        </p:nvPicPr>
        <p:blipFill>
          <a:blip r:embed="rId16"/>
          <a:stretch>
            <a:fillRect/>
          </a:stretch>
        </p:blipFill>
        <p:spPr>
          <a:xfrm>
            <a:off x="7080070" y="3753170"/>
            <a:ext cx="2133600" cy="21336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533480" y="558978"/>
            <a:ext cx="3774300" cy="3774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385920" y="638283"/>
            <a:ext cx="62547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Lending Club</a:t>
            </a:r>
            <a:br>
              <a:rPr lang="en" dirty="0"/>
            </a:br>
            <a:r>
              <a:rPr lang="en" sz="4800" dirty="0"/>
              <a:t>Case Study</a:t>
            </a:r>
            <a:endParaRPr sz="4800" dirty="0"/>
          </a:p>
        </p:txBody>
      </p:sp>
      <p:sp>
        <p:nvSpPr>
          <p:cNvPr id="82" name="Google Shape;82;p22"/>
          <p:cNvSpPr txBox="1">
            <a:spLocks noGrp="1"/>
          </p:cNvSpPr>
          <p:nvPr>
            <p:ph type="subTitle" idx="1"/>
          </p:nvPr>
        </p:nvSpPr>
        <p:spPr>
          <a:xfrm>
            <a:off x="2248870" y="3368638"/>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Submission</a:t>
            </a:r>
            <a:endParaRPr sz="1600" dirty="0"/>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22"/>
          <p:cNvCxnSpPr>
            <a:cxnSpLocks/>
          </p:cNvCxnSpPr>
          <p:nvPr/>
        </p:nvCxnSpPr>
        <p:spPr>
          <a:xfrm>
            <a:off x="293225" y="4885268"/>
            <a:ext cx="68649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296915" y="1021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2;p22">
            <a:extLst>
              <a:ext uri="{FF2B5EF4-FFF2-40B4-BE49-F238E27FC236}">
                <a16:creationId xmlns:a16="http://schemas.microsoft.com/office/drawing/2014/main" id="{872A7839-28F4-1648-9B41-909A85FA148D}"/>
              </a:ext>
            </a:extLst>
          </p:cNvPr>
          <p:cNvSpPr txBox="1">
            <a:spLocks/>
          </p:cNvSpPr>
          <p:nvPr/>
        </p:nvSpPr>
        <p:spPr>
          <a:xfrm>
            <a:off x="274158" y="4039441"/>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Team:</a:t>
            </a:r>
          </a:p>
          <a:p>
            <a:pPr marL="0" indent="0" algn="l"/>
            <a:r>
              <a:rPr lang="en-IN" sz="1200" dirty="0"/>
              <a:t>Vikram </a:t>
            </a:r>
            <a:r>
              <a:rPr lang="en-IN" sz="1200" dirty="0" err="1"/>
              <a:t>Pawar</a:t>
            </a:r>
            <a:endParaRPr lang="en-IN" sz="1200" dirty="0"/>
          </a:p>
        </p:txBody>
      </p:sp>
      <p:sp>
        <p:nvSpPr>
          <p:cNvPr id="48" name="Google Shape;82;p22">
            <a:extLst>
              <a:ext uri="{FF2B5EF4-FFF2-40B4-BE49-F238E27FC236}">
                <a16:creationId xmlns:a16="http://schemas.microsoft.com/office/drawing/2014/main" id="{175BD82F-BC24-B843-9D69-E7EDC6940069}"/>
              </a:ext>
            </a:extLst>
          </p:cNvPr>
          <p:cNvSpPr txBox="1">
            <a:spLocks/>
          </p:cNvSpPr>
          <p:nvPr/>
        </p:nvSpPr>
        <p:spPr>
          <a:xfrm>
            <a:off x="269080" y="4491620"/>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Date : </a:t>
            </a:r>
            <a:r>
              <a:rPr lang="en-IN" sz="1200" dirty="0"/>
              <a:t>5</a:t>
            </a:r>
            <a:r>
              <a:rPr lang="en-IN" sz="1200" baseline="30000" dirty="0"/>
              <a:t>th</a:t>
            </a:r>
            <a:r>
              <a:rPr lang="en-IN" sz="1200" dirty="0"/>
              <a:t> July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Loan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381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err="1"/>
              <a:t>loan_status</a:t>
            </a:r>
            <a:endParaRPr lang="en-IN" dirty="0"/>
          </a:p>
        </p:txBody>
      </p:sp>
      <p:pic>
        <p:nvPicPr>
          <p:cNvPr id="2050" name="Picture 2">
            <a:extLst>
              <a:ext uri="{FF2B5EF4-FFF2-40B4-BE49-F238E27FC236}">
                <a16:creationId xmlns:a16="http://schemas.microsoft.com/office/drawing/2014/main" id="{72AD49BD-4367-5F45-9522-B7A2A2ABC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73" y="1011105"/>
            <a:ext cx="4750391" cy="26305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437321" y="417142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Lending Club have approx. 14% default rate as per the analysis</a:t>
            </a:r>
          </a:p>
        </p:txBody>
      </p:sp>
      <p:sp>
        <p:nvSpPr>
          <p:cNvPr id="10" name="Google Shape;554;p32">
            <a:extLst>
              <a:ext uri="{FF2B5EF4-FFF2-40B4-BE49-F238E27FC236}">
                <a16:creationId xmlns:a16="http://schemas.microsoft.com/office/drawing/2014/main" id="{06D51D45-32D1-6E4B-BDB6-17EF897224DE}"/>
              </a:ext>
            </a:extLst>
          </p:cNvPr>
          <p:cNvSpPr txBox="1">
            <a:spLocks/>
          </p:cNvSpPr>
          <p:nvPr/>
        </p:nvSpPr>
        <p:spPr>
          <a:xfrm>
            <a:off x="5273041" y="1455090"/>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000" dirty="0">
                <a:latin typeface="Helvetica Neue" panose="02000503000000020004" pitchFamily="2" charset="0"/>
              </a:rPr>
              <a:t>0 : Fully Paid Loans</a:t>
            </a:r>
          </a:p>
          <a:p>
            <a:pPr marL="158750"/>
            <a:r>
              <a:rPr lang="en-IN" sz="1000" dirty="0">
                <a:latin typeface="Helvetica Neue" panose="02000503000000020004" pitchFamily="2" charset="0"/>
              </a:rPr>
              <a:t>1 : Defaulted Loans</a:t>
            </a:r>
          </a:p>
        </p:txBody>
      </p:sp>
    </p:spTree>
    <p:extLst>
      <p:ext uri="{BB962C8B-B14F-4D97-AF65-F5344CB8AC3E}">
        <p14:creationId xmlns:p14="http://schemas.microsoft.com/office/powerpoint/2010/main" val="268389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Amount (</a:t>
            </a:r>
            <a:r>
              <a:rPr lang="en-IN" dirty="0" err="1"/>
              <a:t>loan_amount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256798"/>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 loans are sanctioned between 5k to 10k</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in range of 5K-10K are more but default by customer on this loans is lesser</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Whereas loans taken for amount 15K and above is comparatively lesser but have higher chance of default by customer</a:t>
            </a:r>
          </a:p>
        </p:txBody>
      </p:sp>
      <p:pic>
        <p:nvPicPr>
          <p:cNvPr id="3076" name="Picture 4">
            <a:extLst>
              <a:ext uri="{FF2B5EF4-FFF2-40B4-BE49-F238E27FC236}">
                <a16:creationId xmlns:a16="http://schemas.microsoft.com/office/drawing/2014/main" id="{405C9D44-43B0-6743-886F-9E342B4F6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220" y="1164377"/>
            <a:ext cx="1976933" cy="1695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een line graph with numbers&#10;&#10;Description automatically generated">
            <a:extLst>
              <a:ext uri="{FF2B5EF4-FFF2-40B4-BE49-F238E27FC236}">
                <a16:creationId xmlns:a16="http://schemas.microsoft.com/office/drawing/2014/main" id="{B62B6DC8-CE81-744A-990A-E67573985D8B}"/>
              </a:ext>
            </a:extLst>
          </p:cNvPr>
          <p:cNvPicPr>
            <a:picLocks noChangeAspect="1"/>
          </p:cNvPicPr>
          <p:nvPr/>
        </p:nvPicPr>
        <p:blipFill>
          <a:blip r:embed="rId4"/>
          <a:stretch>
            <a:fillRect/>
          </a:stretch>
        </p:blipFill>
        <p:spPr>
          <a:xfrm>
            <a:off x="9317" y="1165655"/>
            <a:ext cx="3167335" cy="1444643"/>
          </a:xfrm>
          <a:prstGeom prst="rect">
            <a:avLst/>
          </a:prstGeom>
        </p:spPr>
      </p:pic>
      <p:pic>
        <p:nvPicPr>
          <p:cNvPr id="5" name="Picture 4" descr="A graph of a bar chart&#10;&#10;Description automatically generated">
            <a:extLst>
              <a:ext uri="{FF2B5EF4-FFF2-40B4-BE49-F238E27FC236}">
                <a16:creationId xmlns:a16="http://schemas.microsoft.com/office/drawing/2014/main" id="{087D0A3B-20BE-CD42-A153-CD1DD3A14230}"/>
              </a:ext>
            </a:extLst>
          </p:cNvPr>
          <p:cNvPicPr>
            <a:picLocks noChangeAspect="1"/>
          </p:cNvPicPr>
          <p:nvPr/>
        </p:nvPicPr>
        <p:blipFill>
          <a:blip r:embed="rId5"/>
          <a:stretch>
            <a:fillRect/>
          </a:stretch>
        </p:blipFill>
        <p:spPr>
          <a:xfrm>
            <a:off x="5587314" y="1084479"/>
            <a:ext cx="3444909" cy="2148665"/>
          </a:xfrm>
          <a:prstGeom prst="rect">
            <a:avLst/>
          </a:prstGeom>
        </p:spPr>
      </p:pic>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spTree>
    <p:extLst>
      <p:ext uri="{BB962C8B-B14F-4D97-AF65-F5344CB8AC3E}">
        <p14:creationId xmlns:p14="http://schemas.microsoft.com/office/powerpoint/2010/main" val="174205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Funded Amount (</a:t>
            </a:r>
            <a:r>
              <a:rPr lang="en-IN" dirty="0" err="1"/>
              <a:t>funded_amount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116511"/>
            <a:ext cx="6122502" cy="4572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Most of the </a:t>
            </a:r>
            <a:r>
              <a:rPr lang="en-IN" sz="1200" dirty="0" err="1">
                <a:latin typeface="Helvetica Neue" panose="02000503000000020004" pitchFamily="2" charset="0"/>
              </a:rPr>
              <a:t>funded_amnt</a:t>
            </a:r>
            <a:r>
              <a:rPr lang="en-IN" sz="1200" dirty="0">
                <a:latin typeface="Helvetica Neue" panose="02000503000000020004" pitchFamily="2" charset="0"/>
              </a:rPr>
              <a:t> is in the range of 5K to 15K which is obvious considering the loan amount sanctioned are higher in same range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Similar to </a:t>
            </a:r>
            <a:r>
              <a:rPr lang="en-IN" sz="1200" dirty="0" err="1">
                <a:latin typeface="Helvetica Neue" panose="02000503000000020004" pitchFamily="2" charset="0"/>
              </a:rPr>
              <a:t>loan_amount</a:t>
            </a:r>
            <a:r>
              <a:rPr lang="en-IN" sz="1200" dirty="0">
                <a:latin typeface="Helvetica Neue" panose="02000503000000020004" pitchFamily="2" charset="0"/>
              </a:rPr>
              <a:t>, we are seeing more loans are funded in range of 5K-10K range but default by customer on this loans is lesser compare to 15K &amp; above funded loans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15K and above funded loans are having higher chance of default by customer</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showing a green line&#10;&#10;Description automatically generated">
            <a:extLst>
              <a:ext uri="{FF2B5EF4-FFF2-40B4-BE49-F238E27FC236}">
                <a16:creationId xmlns:a16="http://schemas.microsoft.com/office/drawing/2014/main" id="{878A5CFE-0765-CD46-876E-C62C86ACBC9D}"/>
              </a:ext>
            </a:extLst>
          </p:cNvPr>
          <p:cNvPicPr>
            <a:picLocks noChangeAspect="1"/>
          </p:cNvPicPr>
          <p:nvPr/>
        </p:nvPicPr>
        <p:blipFill>
          <a:blip r:embed="rId3"/>
          <a:stretch>
            <a:fillRect/>
          </a:stretch>
        </p:blipFill>
        <p:spPr>
          <a:xfrm>
            <a:off x="0" y="1263231"/>
            <a:ext cx="3194407" cy="1498152"/>
          </a:xfrm>
          <a:prstGeom prst="rect">
            <a:avLst/>
          </a:prstGeom>
        </p:spPr>
      </p:pic>
      <p:pic>
        <p:nvPicPr>
          <p:cNvPr id="4098" name="Picture 2">
            <a:extLst>
              <a:ext uri="{FF2B5EF4-FFF2-40B4-BE49-F238E27FC236}">
                <a16:creationId xmlns:a16="http://schemas.microsoft.com/office/drawing/2014/main" id="{C1A0ADED-B2A3-C845-8F97-0D07C6FBE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325" y="1182180"/>
            <a:ext cx="2179265" cy="1869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a bar chart&#10;&#10;Description automatically generated">
            <a:extLst>
              <a:ext uri="{FF2B5EF4-FFF2-40B4-BE49-F238E27FC236}">
                <a16:creationId xmlns:a16="http://schemas.microsoft.com/office/drawing/2014/main" id="{6070D75F-1DDC-AB49-B5ED-23692F42AA3A}"/>
              </a:ext>
            </a:extLst>
          </p:cNvPr>
          <p:cNvPicPr>
            <a:picLocks noChangeAspect="1"/>
          </p:cNvPicPr>
          <p:nvPr/>
        </p:nvPicPr>
        <p:blipFill>
          <a:blip r:embed="rId5"/>
          <a:stretch>
            <a:fillRect/>
          </a:stretch>
        </p:blipFill>
        <p:spPr>
          <a:xfrm>
            <a:off x="5667179" y="1170177"/>
            <a:ext cx="3414763" cy="2077949"/>
          </a:xfrm>
          <a:prstGeom prst="rect">
            <a:avLst/>
          </a:prstGeom>
        </p:spPr>
      </p:pic>
    </p:spTree>
    <p:extLst>
      <p:ext uri="{BB962C8B-B14F-4D97-AF65-F5344CB8AC3E}">
        <p14:creationId xmlns:p14="http://schemas.microsoft.com/office/powerpoint/2010/main" val="201843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Interest Rate of loan (</a:t>
            </a:r>
            <a:r>
              <a:rPr lang="en-IN" dirty="0" err="1"/>
              <a:t>int_rate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Lending Club seems to be sanctioning loans at higher interest rate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Majority of the interest rate is in the range of 5% to 14% going at the max to 24%</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inerest</a:t>
            </a:r>
            <a:r>
              <a:rPr lang="en-IN" sz="1200" dirty="0">
                <a:latin typeface="Helvetica Neue" panose="02000503000000020004" pitchFamily="2" charset="0"/>
              </a:rPr>
              <a:t> rate increases the the default percent increases steeply</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with Very High interest rate of 14% and above have possibility of </a:t>
            </a:r>
            <a:r>
              <a:rPr lang="en-IN" sz="1200" dirty="0" err="1">
                <a:latin typeface="Helvetica Neue" panose="02000503000000020004" pitchFamily="2" charset="0"/>
              </a:rPr>
              <a:t>chargeoff</a:t>
            </a:r>
            <a:endParaRPr lang="en-IN" sz="1200" dirty="0">
              <a:latin typeface="Helvetica Neue" panose="02000503000000020004" pitchFamily="2" charset="0"/>
            </a:endParaRP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a line&#10;&#10;Description automatically generated">
            <a:extLst>
              <a:ext uri="{FF2B5EF4-FFF2-40B4-BE49-F238E27FC236}">
                <a16:creationId xmlns:a16="http://schemas.microsoft.com/office/drawing/2014/main" id="{4A2E1B4E-22FB-8047-B754-30783D4B12D1}"/>
              </a:ext>
            </a:extLst>
          </p:cNvPr>
          <p:cNvPicPr>
            <a:picLocks noChangeAspect="1"/>
          </p:cNvPicPr>
          <p:nvPr/>
        </p:nvPicPr>
        <p:blipFill>
          <a:blip r:embed="rId3"/>
          <a:stretch>
            <a:fillRect/>
          </a:stretch>
        </p:blipFill>
        <p:spPr>
          <a:xfrm>
            <a:off x="0" y="1244401"/>
            <a:ext cx="3132348" cy="1459320"/>
          </a:xfrm>
          <a:prstGeom prst="rect">
            <a:avLst/>
          </a:prstGeom>
        </p:spPr>
      </p:pic>
      <p:pic>
        <p:nvPicPr>
          <p:cNvPr id="5122" name="Picture 2">
            <a:extLst>
              <a:ext uri="{FF2B5EF4-FFF2-40B4-BE49-F238E27FC236}">
                <a16:creationId xmlns:a16="http://schemas.microsoft.com/office/drawing/2014/main" id="{5221D9A7-E53D-6C4B-9DD7-AE5FE243A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155" y="1121445"/>
            <a:ext cx="2181547" cy="1955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with different colored squares&#10;&#10;Description automatically generated">
            <a:extLst>
              <a:ext uri="{FF2B5EF4-FFF2-40B4-BE49-F238E27FC236}">
                <a16:creationId xmlns:a16="http://schemas.microsoft.com/office/drawing/2014/main" id="{274D4521-8F74-C44E-A6DB-64A5C369DD52}"/>
              </a:ext>
            </a:extLst>
          </p:cNvPr>
          <p:cNvPicPr>
            <a:picLocks noChangeAspect="1"/>
          </p:cNvPicPr>
          <p:nvPr/>
        </p:nvPicPr>
        <p:blipFill>
          <a:blip r:embed="rId5"/>
          <a:stretch>
            <a:fillRect/>
          </a:stretch>
        </p:blipFill>
        <p:spPr>
          <a:xfrm>
            <a:off x="5571590" y="1074097"/>
            <a:ext cx="3476358" cy="2129534"/>
          </a:xfrm>
          <a:prstGeom prst="rect">
            <a:avLst/>
          </a:prstGeom>
        </p:spPr>
      </p:pic>
    </p:spTree>
    <p:extLst>
      <p:ext uri="{BB962C8B-B14F-4D97-AF65-F5344CB8AC3E}">
        <p14:creationId xmlns:p14="http://schemas.microsoft.com/office/powerpoint/2010/main" val="164792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Term of loan (term)</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loans are in with term of 36 months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Applications with term=60 potentially will have high Charge Offs</a:t>
            </a: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6146" name="Picture 2">
            <a:extLst>
              <a:ext uri="{FF2B5EF4-FFF2-40B4-BE49-F238E27FC236}">
                <a16:creationId xmlns:a16="http://schemas.microsoft.com/office/drawing/2014/main" id="{334172C6-BAB0-5B44-B18B-90F325DD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79" y="1120746"/>
            <a:ext cx="3333190" cy="1899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of a bar chart&#10;&#10;Description automatically generated">
            <a:extLst>
              <a:ext uri="{FF2B5EF4-FFF2-40B4-BE49-F238E27FC236}">
                <a16:creationId xmlns:a16="http://schemas.microsoft.com/office/drawing/2014/main" id="{241A1A74-3399-3743-A527-3305C1A7B309}"/>
              </a:ext>
            </a:extLst>
          </p:cNvPr>
          <p:cNvPicPr>
            <a:picLocks noChangeAspect="1"/>
          </p:cNvPicPr>
          <p:nvPr/>
        </p:nvPicPr>
        <p:blipFill>
          <a:blip r:embed="rId4"/>
          <a:stretch>
            <a:fillRect/>
          </a:stretch>
        </p:blipFill>
        <p:spPr>
          <a:xfrm>
            <a:off x="5515401" y="1047378"/>
            <a:ext cx="3205187" cy="1972928"/>
          </a:xfrm>
          <a:prstGeom prst="rect">
            <a:avLst/>
          </a:prstGeom>
        </p:spPr>
      </p:pic>
    </p:spTree>
    <p:extLst>
      <p:ext uri="{BB962C8B-B14F-4D97-AF65-F5344CB8AC3E}">
        <p14:creationId xmlns:p14="http://schemas.microsoft.com/office/powerpoint/2010/main" val="101152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Grade of loan (grade)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loan application fall under Grade B</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G grade loans are having possibility of default followed by F &amp; E</a:t>
            </a:r>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7170" name="Picture 2">
            <a:extLst>
              <a:ext uri="{FF2B5EF4-FFF2-40B4-BE49-F238E27FC236}">
                <a16:creationId xmlns:a16="http://schemas.microsoft.com/office/drawing/2014/main" id="{39B6A3BA-FC1A-3348-8298-CE21665D4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0" y="1063679"/>
            <a:ext cx="3589375" cy="2000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bar chart&#10;&#10;Description automatically generated">
            <a:extLst>
              <a:ext uri="{FF2B5EF4-FFF2-40B4-BE49-F238E27FC236}">
                <a16:creationId xmlns:a16="http://schemas.microsoft.com/office/drawing/2014/main" id="{6962D0C0-FFD6-F842-AE40-D4C3824E3FBB}"/>
              </a:ext>
            </a:extLst>
          </p:cNvPr>
          <p:cNvPicPr>
            <a:picLocks noChangeAspect="1"/>
          </p:cNvPicPr>
          <p:nvPr/>
        </p:nvPicPr>
        <p:blipFill>
          <a:blip r:embed="rId4"/>
          <a:stretch>
            <a:fillRect/>
          </a:stretch>
        </p:blipFill>
        <p:spPr>
          <a:xfrm>
            <a:off x="5289575" y="1073410"/>
            <a:ext cx="3335777" cy="2039667"/>
          </a:xfrm>
          <a:prstGeom prst="rect">
            <a:avLst/>
          </a:prstGeom>
        </p:spPr>
      </p:pic>
    </p:spTree>
    <p:extLst>
      <p:ext uri="{BB962C8B-B14F-4D97-AF65-F5344CB8AC3E}">
        <p14:creationId xmlns:p14="http://schemas.microsoft.com/office/powerpoint/2010/main" val="341165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Purpose of loan (purpose)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514131"/>
            <a:ext cx="9002756"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47% of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loans are taken for </a:t>
            </a:r>
            <a:r>
              <a:rPr lang="en-IN" sz="1200" dirty="0" err="1">
                <a:latin typeface="Helvetica Neue" panose="02000503000000020004" pitchFamily="2" charset="0"/>
              </a:rPr>
              <a:t>debt_consolidation</a:t>
            </a:r>
            <a:r>
              <a:rPr lang="en-IN" sz="1200" dirty="0">
                <a:latin typeface="Helvetica Neue" panose="02000503000000020004" pitchFamily="2" charset="0"/>
              </a:rPr>
              <a:t> but charge off is comparatively lesser than other purposes</a:t>
            </a:r>
          </a:p>
          <a:p>
            <a:pPr marL="444500" indent="-285750">
              <a:buFont typeface="Arial" panose="020B0604020202020204" pitchFamily="34" charset="0"/>
              <a:buChar char="•"/>
            </a:pPr>
            <a:r>
              <a:rPr lang="en-IN" sz="1200" dirty="0">
                <a:latin typeface="Helvetica Neue" panose="02000503000000020004" pitchFamily="2" charset="0"/>
              </a:rPr>
              <a:t>Highest probability of Charge Offs is for </a:t>
            </a:r>
            <a:r>
              <a:rPr lang="en-IN" sz="1200" dirty="0" err="1">
                <a:latin typeface="Helvetica Neue" panose="02000503000000020004" pitchFamily="2" charset="0"/>
              </a:rPr>
              <a:t>small_business</a:t>
            </a:r>
            <a:r>
              <a:rPr lang="en-IN" sz="1200" dirty="0">
                <a:latin typeface="Helvetica Neue" panose="02000503000000020004" pitchFamily="2" charset="0"/>
              </a:rPr>
              <a:t> but the volume of loans is comparatively low</a:t>
            </a:r>
          </a:p>
          <a:p>
            <a:pPr marL="444500" indent="-285750">
              <a:buFont typeface="Arial" panose="020B0604020202020204" pitchFamily="34" charset="0"/>
              <a:buChar char="•"/>
            </a:pPr>
            <a:r>
              <a:rPr lang="en-IN" sz="1200" dirty="0">
                <a:latin typeface="Helvetica Neue" panose="02000503000000020004" pitchFamily="2" charset="0"/>
              </a:rPr>
              <a:t>Renewable energy have lowest loans but have pretty high charge off potential</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564988" y="918803"/>
            <a:ext cx="7012" cy="2580823"/>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0DECFB61-4C6F-C740-B5BD-61E2D52E3D9F}"/>
              </a:ext>
            </a:extLst>
          </p:cNvPr>
          <p:cNvPicPr>
            <a:picLocks noChangeAspect="1"/>
          </p:cNvPicPr>
          <p:nvPr/>
        </p:nvPicPr>
        <p:blipFill>
          <a:blip r:embed="rId3"/>
          <a:stretch>
            <a:fillRect/>
          </a:stretch>
        </p:blipFill>
        <p:spPr>
          <a:xfrm>
            <a:off x="5187162" y="1077039"/>
            <a:ext cx="3549236" cy="2181907"/>
          </a:xfrm>
          <a:prstGeom prst="rect">
            <a:avLst/>
          </a:prstGeom>
        </p:spPr>
      </p:pic>
      <p:pic>
        <p:nvPicPr>
          <p:cNvPr id="13314" name="Picture 2">
            <a:extLst>
              <a:ext uri="{FF2B5EF4-FFF2-40B4-BE49-F238E27FC236}">
                <a16:creationId xmlns:a16="http://schemas.microsoft.com/office/drawing/2014/main" id="{37DEA637-3ECC-6F4E-A637-67AA51A8A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347" y="1077039"/>
            <a:ext cx="2501583" cy="236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8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6"/>
            <a:ext cx="7881786" cy="613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000" dirty="0"/>
              <a:t>Income verification status of loan (</a:t>
            </a:r>
            <a:r>
              <a:rPr lang="en-IN" sz="2000" dirty="0" err="1"/>
              <a:t>verification_status</a:t>
            </a:r>
            <a:r>
              <a:rPr lang="en-IN" sz="2000"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54209"/>
            <a:ext cx="9033860"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44% of loans are sanctioned without approving income or source of income</a:t>
            </a:r>
          </a:p>
          <a:p>
            <a:pPr marL="444500" indent="-285750">
              <a:buFont typeface="Arial" panose="020B0604020202020204" pitchFamily="34" charset="0"/>
              <a:buChar char="•"/>
            </a:pPr>
            <a:r>
              <a:rPr lang="en-IN" sz="1200" dirty="0">
                <a:latin typeface="Helvetica Neue" panose="02000503000000020004" pitchFamily="2" charset="0"/>
              </a:rPr>
              <a:t>If defaults for not verified source is higher than Lending Club may have to revisit strategy around income source verification</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can see loans with not verified income source are more but the default on them is lesser than that of verified income source loans</a:t>
            </a:r>
          </a:p>
          <a:p>
            <a:pPr marL="444500" indent="-285750">
              <a:buFont typeface="Arial" panose="020B0604020202020204" pitchFamily="34" charset="0"/>
              <a:buChar char="•"/>
            </a:pPr>
            <a:r>
              <a:rPr lang="en-IN" sz="1200" dirty="0">
                <a:latin typeface="Helvetica Neue" panose="02000503000000020004" pitchFamily="2" charset="0"/>
              </a:rPr>
              <a:t>All 3 values in verification status seems to having charge off similar so conclusive decisions is difficult</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6" name="Picture 5" descr="A bar chart of a bar graph&#10;&#10;Description automatically generated">
            <a:extLst>
              <a:ext uri="{FF2B5EF4-FFF2-40B4-BE49-F238E27FC236}">
                <a16:creationId xmlns:a16="http://schemas.microsoft.com/office/drawing/2014/main" id="{097C666F-B17E-814B-86A0-230587ABCE4E}"/>
              </a:ext>
            </a:extLst>
          </p:cNvPr>
          <p:cNvPicPr>
            <a:picLocks noChangeAspect="1"/>
          </p:cNvPicPr>
          <p:nvPr/>
        </p:nvPicPr>
        <p:blipFill>
          <a:blip r:embed="rId3"/>
          <a:stretch>
            <a:fillRect/>
          </a:stretch>
        </p:blipFill>
        <p:spPr>
          <a:xfrm>
            <a:off x="5261072" y="1030743"/>
            <a:ext cx="3549236" cy="2162591"/>
          </a:xfrm>
          <a:prstGeom prst="rect">
            <a:avLst/>
          </a:prstGeom>
        </p:spPr>
      </p:pic>
      <p:pic>
        <p:nvPicPr>
          <p:cNvPr id="13316" name="Picture 4">
            <a:extLst>
              <a:ext uri="{FF2B5EF4-FFF2-40B4-BE49-F238E27FC236}">
                <a16:creationId xmlns:a16="http://schemas.microsoft.com/office/drawing/2014/main" id="{7A897947-3EA4-6E45-9E32-6ABC19D3C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021" y="1105185"/>
            <a:ext cx="2433908" cy="21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36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Customer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850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05600" y="9441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Index</a:t>
            </a:r>
            <a:endParaRPr dirty="0"/>
          </a:p>
        </p:txBody>
      </p:sp>
      <p:graphicFrame>
        <p:nvGraphicFramePr>
          <p:cNvPr id="158" name="Google Shape;158;p23"/>
          <p:cNvGraphicFramePr/>
          <p:nvPr>
            <p:extLst>
              <p:ext uri="{D42A27DB-BD31-4B8C-83A1-F6EECF244321}">
                <p14:modId xmlns:p14="http://schemas.microsoft.com/office/powerpoint/2010/main" val="1430832166"/>
              </p:ext>
            </p:extLst>
          </p:nvPr>
        </p:nvGraphicFramePr>
        <p:xfrm>
          <a:off x="720000" y="1615535"/>
          <a:ext cx="6069275" cy="2922604"/>
        </p:xfrm>
        <a:graphic>
          <a:graphicData uri="http://schemas.openxmlformats.org/drawingml/2006/table">
            <a:tbl>
              <a:tblPr>
                <a:noFill/>
                <a:tableStyleId>{B5423DEE-2B50-46DA-91C8-524AE422FE48}</a:tableStyleId>
              </a:tblPr>
              <a:tblGrid>
                <a:gridCol w="6069275">
                  <a:extLst>
                    <a:ext uri="{9D8B030D-6E8A-4147-A177-3AD203B41FA5}">
                      <a16:colId xmlns:a16="http://schemas.microsoft.com/office/drawing/2014/main" val="20000"/>
                    </a:ext>
                  </a:extLst>
                </a:gridCol>
              </a:tblGrid>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Problem Statement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Business Objective</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328">
                <a:tc>
                  <a:txBody>
                    <a:bodyPr/>
                    <a:lstStyle/>
                    <a:p>
                      <a:pPr marL="0" lvl="0" indent="0" algn="l" rtl="0">
                        <a:spcBef>
                          <a:spcPts val="0"/>
                        </a:spcBef>
                        <a:spcAft>
                          <a:spcPts val="0"/>
                        </a:spcAft>
                        <a:buNone/>
                      </a:pPr>
                      <a:r>
                        <a:rPr lang="en-US" sz="1100" dirty="0">
                          <a:solidFill>
                            <a:schemeClr val="dk1"/>
                          </a:solidFill>
                          <a:latin typeface="Playfair Display ExtraBold"/>
                          <a:ea typeface="Playfair Display ExtraBold"/>
                          <a:cs typeface="Playfair Display ExtraBold"/>
                          <a:sym typeface="Playfair Display ExtraBold"/>
                        </a:rPr>
                        <a:t>Business Understanding</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97028915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 Approach</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Findings/Conclusion</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739948759"/>
                  </a:ext>
                </a:extLst>
              </a:tr>
            </a:tbl>
          </a:graphicData>
        </a:graphic>
      </p:graphicFrame>
      <p:cxnSp>
        <p:nvCxnSpPr>
          <p:cNvPr id="161" name="Google Shape;161;p23"/>
          <p:cNvCxnSpPr>
            <a:cxnSpLocks/>
          </p:cNvCxnSpPr>
          <p:nvPr/>
        </p:nvCxnSpPr>
        <p:spPr>
          <a:xfrm>
            <a:off x="1463040" y="256850"/>
            <a:ext cx="7337135"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a:cxnSpLocks/>
          </p:cNvCxnSpPr>
          <p:nvPr/>
        </p:nvCxnSpPr>
        <p:spPr>
          <a:xfrm>
            <a:off x="705600" y="4867850"/>
            <a:ext cx="6464675"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806836"/>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Annual Income of Customer (</a:t>
            </a:r>
            <a:r>
              <a:rPr lang="en-IN" dirty="0" err="1"/>
              <a:t>annual_inc</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customer annual income is between 40000 to 78000</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 taken by customer in annual income range of 0-40K has the highest charge offs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Customers with Annual income range of 80K &amp; above have lesser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Increase in annual income decreases the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CDE4D956-598B-1D45-84AE-355F1AC0B162}"/>
              </a:ext>
            </a:extLst>
          </p:cNvPr>
          <p:cNvPicPr>
            <a:picLocks noChangeAspect="1"/>
          </p:cNvPicPr>
          <p:nvPr/>
        </p:nvPicPr>
        <p:blipFill>
          <a:blip r:embed="rId3"/>
          <a:stretch>
            <a:fillRect/>
          </a:stretch>
        </p:blipFill>
        <p:spPr>
          <a:xfrm>
            <a:off x="5559317" y="1011785"/>
            <a:ext cx="3457886" cy="2132246"/>
          </a:xfrm>
          <a:prstGeom prst="rect">
            <a:avLst/>
          </a:prstGeom>
        </p:spPr>
      </p:pic>
      <p:pic>
        <p:nvPicPr>
          <p:cNvPr id="9218" name="Picture 2">
            <a:extLst>
              <a:ext uri="{FF2B5EF4-FFF2-40B4-BE49-F238E27FC236}">
                <a16:creationId xmlns:a16="http://schemas.microsoft.com/office/drawing/2014/main" id="{41F06475-D405-0E48-978C-9D6CFE4E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550" y="1121445"/>
            <a:ext cx="2126757" cy="1824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ine graph with white text&#10;&#10;Description automatically generated">
            <a:extLst>
              <a:ext uri="{FF2B5EF4-FFF2-40B4-BE49-F238E27FC236}">
                <a16:creationId xmlns:a16="http://schemas.microsoft.com/office/drawing/2014/main" id="{1BD0BB9B-4FD6-9645-AC28-D36EDF8D698D}"/>
              </a:ext>
            </a:extLst>
          </p:cNvPr>
          <p:cNvPicPr>
            <a:picLocks noChangeAspect="1"/>
          </p:cNvPicPr>
          <p:nvPr/>
        </p:nvPicPr>
        <p:blipFill>
          <a:blip r:embed="rId5"/>
          <a:stretch>
            <a:fillRect/>
          </a:stretch>
        </p:blipFill>
        <p:spPr>
          <a:xfrm>
            <a:off x="2" y="1356191"/>
            <a:ext cx="3132346" cy="1485379"/>
          </a:xfrm>
          <a:prstGeom prst="rect">
            <a:avLst/>
          </a:prstGeom>
        </p:spPr>
      </p:pic>
    </p:spTree>
    <p:extLst>
      <p:ext uri="{BB962C8B-B14F-4D97-AF65-F5344CB8AC3E}">
        <p14:creationId xmlns:p14="http://schemas.microsoft.com/office/powerpoint/2010/main" val="295340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Debt To Income Ratio of Customer (</a:t>
            </a:r>
            <a:r>
              <a:rPr lang="en-IN" dirty="0" err="1"/>
              <a:t>dti</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73842"/>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a:t>
            </a:r>
            <a:r>
              <a:rPr lang="en-IN" sz="1200" dirty="0" err="1">
                <a:latin typeface="Helvetica Neue" panose="02000503000000020004" pitchFamily="2" charset="0"/>
              </a:rPr>
              <a:t>dti</a:t>
            </a:r>
            <a:r>
              <a:rPr lang="en-IN" sz="1200" dirty="0">
                <a:latin typeface="Helvetica Neue" panose="02000503000000020004" pitchFamily="2" charset="0"/>
              </a:rPr>
              <a:t> is ranging between 8 to 18 &amp; we can see sharp drop in </a:t>
            </a:r>
            <a:r>
              <a:rPr lang="en-IN" sz="1200" dirty="0" err="1">
                <a:latin typeface="Helvetica Neue" panose="02000503000000020004" pitchFamily="2" charset="0"/>
              </a:rPr>
              <a:t>dti</a:t>
            </a:r>
            <a:r>
              <a:rPr lang="en-IN" sz="1200" dirty="0">
                <a:latin typeface="Helvetica Neue" panose="02000503000000020004" pitchFamily="2" charset="0"/>
              </a:rPr>
              <a:t> after 25</a:t>
            </a:r>
            <a:endParaRPr lang="en-IN" sz="1600" b="0" i="0" dirty="0">
              <a:solidFill>
                <a:srgbClr val="000000"/>
              </a:solidFill>
              <a:effectLst/>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are seeing similar loan count across bands of DTI</a:t>
            </a:r>
          </a:p>
          <a:p>
            <a:pPr marL="444500" indent="-285750">
              <a:buFont typeface="Arial" panose="020B0604020202020204" pitchFamily="34" charset="0"/>
              <a:buChar char="•"/>
            </a:pPr>
            <a:r>
              <a:rPr lang="en-IN" sz="1200" dirty="0">
                <a:latin typeface="Helvetica Neue" panose="02000503000000020004" pitchFamily="2" charset="0"/>
              </a:rPr>
              <a:t>Obviously we are seeing people with higher DTI are applying for more loans and which is again obvious from purpose as major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dti</a:t>
            </a:r>
            <a:r>
              <a:rPr lang="en-IN" sz="1200" dirty="0">
                <a:latin typeface="Helvetica Neue" panose="02000503000000020004" pitchFamily="2" charset="0"/>
              </a:rPr>
              <a:t> increase the percentage of loan defaulted increase.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numbers&#10;&#10;Description automatically generated">
            <a:extLst>
              <a:ext uri="{FF2B5EF4-FFF2-40B4-BE49-F238E27FC236}">
                <a16:creationId xmlns:a16="http://schemas.microsoft.com/office/drawing/2014/main" id="{BB11BEBD-B64F-6A4A-8180-9CE973443F2A}"/>
              </a:ext>
            </a:extLst>
          </p:cNvPr>
          <p:cNvPicPr>
            <a:picLocks noChangeAspect="1"/>
          </p:cNvPicPr>
          <p:nvPr/>
        </p:nvPicPr>
        <p:blipFill>
          <a:blip r:embed="rId3"/>
          <a:stretch>
            <a:fillRect/>
          </a:stretch>
        </p:blipFill>
        <p:spPr>
          <a:xfrm>
            <a:off x="0" y="1347233"/>
            <a:ext cx="3132341" cy="1461349"/>
          </a:xfrm>
          <a:prstGeom prst="rect">
            <a:avLst/>
          </a:prstGeom>
        </p:spPr>
      </p:pic>
      <p:pic>
        <p:nvPicPr>
          <p:cNvPr id="10242" name="Picture 2">
            <a:extLst>
              <a:ext uri="{FF2B5EF4-FFF2-40B4-BE49-F238E27FC236}">
                <a16:creationId xmlns:a16="http://schemas.microsoft.com/office/drawing/2014/main" id="{F5FB4453-ADAB-8948-A6C1-FE32C2A72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860" y="1104049"/>
            <a:ext cx="2192746" cy="1965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of a bar graph&#10;&#10;Description automatically generated">
            <a:extLst>
              <a:ext uri="{FF2B5EF4-FFF2-40B4-BE49-F238E27FC236}">
                <a16:creationId xmlns:a16="http://schemas.microsoft.com/office/drawing/2014/main" id="{1E91C8AA-0D83-5640-BC5C-CA34197591EB}"/>
              </a:ext>
            </a:extLst>
          </p:cNvPr>
          <p:cNvPicPr>
            <a:picLocks noChangeAspect="1"/>
          </p:cNvPicPr>
          <p:nvPr/>
        </p:nvPicPr>
        <p:blipFill>
          <a:blip r:embed="rId5"/>
          <a:stretch>
            <a:fillRect/>
          </a:stretch>
        </p:blipFill>
        <p:spPr>
          <a:xfrm>
            <a:off x="5583892" y="1044284"/>
            <a:ext cx="3451753" cy="2110580"/>
          </a:xfrm>
          <a:prstGeom prst="rect">
            <a:avLst/>
          </a:prstGeom>
        </p:spPr>
      </p:pic>
    </p:spTree>
    <p:extLst>
      <p:ext uri="{BB962C8B-B14F-4D97-AF65-F5344CB8AC3E}">
        <p14:creationId xmlns:p14="http://schemas.microsoft.com/office/powerpoint/2010/main" val="117910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Employment Length of Customer (</a:t>
            </a:r>
            <a:r>
              <a:rPr lang="en-IN" dirty="0" err="1"/>
              <a:t>emp_length</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333829"/>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 applicants are having employment length of 10+ years</a:t>
            </a:r>
          </a:p>
          <a:p>
            <a:pPr marL="444500" indent="-285750">
              <a:buFont typeface="Arial" panose="020B0604020202020204" pitchFamily="34" charset="0"/>
              <a:buChar char="•"/>
            </a:pPr>
            <a:r>
              <a:rPr lang="en-IN" sz="1200" dirty="0">
                <a:latin typeface="Helvetica Neue" panose="02000503000000020004" pitchFamily="2" charset="0"/>
              </a:rPr>
              <a:t>Also interesting to see the loan applications in experience range of 0-3 years is more than in experience range of 6-7 years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Charge Offs are in customer with </a:t>
            </a:r>
            <a:r>
              <a:rPr lang="en-IN" sz="1200" dirty="0" err="1">
                <a:latin typeface="Helvetica Neue" panose="02000503000000020004" pitchFamily="2" charset="0"/>
              </a:rPr>
              <a:t>emp_length</a:t>
            </a:r>
            <a:r>
              <a:rPr lang="en-IN" sz="1200" dirty="0">
                <a:latin typeface="Helvetica Neue" panose="02000503000000020004" pitchFamily="2" charset="0"/>
              </a:rPr>
              <a:t> of 10+ Years and above but we have maximum loans in same employment length</a:t>
            </a:r>
          </a:p>
          <a:p>
            <a:pPr marL="444500" indent="-285750">
              <a:buFont typeface="Arial" panose="020B0604020202020204" pitchFamily="34" charset="0"/>
              <a:buChar char="•"/>
            </a:pPr>
            <a:r>
              <a:rPr lang="en-IN" sz="1200" dirty="0">
                <a:latin typeface="Helvetica Neue" panose="02000503000000020004" pitchFamily="2" charset="0"/>
              </a:rPr>
              <a:t>Charge Off across other employment length is similar hence inconclusive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4" name="Picture 3" descr="A graph of a bar chart&#10;&#10;Description automatically generated">
            <a:extLst>
              <a:ext uri="{FF2B5EF4-FFF2-40B4-BE49-F238E27FC236}">
                <a16:creationId xmlns:a16="http://schemas.microsoft.com/office/drawing/2014/main" id="{618BE98A-A3B5-C046-A303-E3582C026657}"/>
              </a:ext>
            </a:extLst>
          </p:cNvPr>
          <p:cNvPicPr>
            <a:picLocks noChangeAspect="1"/>
          </p:cNvPicPr>
          <p:nvPr/>
        </p:nvPicPr>
        <p:blipFill>
          <a:blip r:embed="rId3"/>
          <a:stretch>
            <a:fillRect/>
          </a:stretch>
        </p:blipFill>
        <p:spPr>
          <a:xfrm>
            <a:off x="5262941" y="1098388"/>
            <a:ext cx="3311811" cy="2019729"/>
          </a:xfrm>
          <a:prstGeom prst="rect">
            <a:avLst/>
          </a:prstGeom>
        </p:spPr>
      </p:pic>
      <p:pic>
        <p:nvPicPr>
          <p:cNvPr id="11266" name="Picture 2">
            <a:extLst>
              <a:ext uri="{FF2B5EF4-FFF2-40B4-BE49-F238E27FC236}">
                <a16:creationId xmlns:a16="http://schemas.microsoft.com/office/drawing/2014/main" id="{B355DB7D-D6E1-E741-92FE-47658095C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48" y="1098388"/>
            <a:ext cx="3553603" cy="205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60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Home Ownership of Customer (</a:t>
            </a:r>
            <a:r>
              <a:rPr lang="en-IN" dirty="0" err="1"/>
              <a:t>home_ownership</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Customers on rent and mortgage tend to opt for loans more than those owing house</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Person having house on Rent &amp; Mortgage have taken more loans and also default is high</a:t>
            </a:r>
          </a:p>
          <a:p>
            <a:pPr marL="444500" indent="-285750">
              <a:buFont typeface="Arial" panose="020B0604020202020204" pitchFamily="34" charset="0"/>
              <a:buChar char="•"/>
            </a:pPr>
            <a:r>
              <a:rPr lang="en-IN" sz="1200" dirty="0">
                <a:latin typeface="Helvetica Neue" panose="02000503000000020004" pitchFamily="2" charset="0"/>
              </a:rPr>
              <a:t>Person with owned house have taken lesser loans but default too is very similar to loan with rent or mortgaged home customers</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2290" name="Picture 2">
            <a:extLst>
              <a:ext uri="{FF2B5EF4-FFF2-40B4-BE49-F238E27FC236}">
                <a16:creationId xmlns:a16="http://schemas.microsoft.com/office/drawing/2014/main" id="{9E1028CB-5A6F-7A4F-99B4-57BA8B747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36" y="1095466"/>
            <a:ext cx="2698606" cy="2267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ar chart of a bar graph&#10;&#10;Description automatically generated">
            <a:extLst>
              <a:ext uri="{FF2B5EF4-FFF2-40B4-BE49-F238E27FC236}">
                <a16:creationId xmlns:a16="http://schemas.microsoft.com/office/drawing/2014/main" id="{4C11F7BC-6AB5-7A41-B76F-56582DCB5B5B}"/>
              </a:ext>
            </a:extLst>
          </p:cNvPr>
          <p:cNvPicPr>
            <a:picLocks noChangeAspect="1"/>
          </p:cNvPicPr>
          <p:nvPr/>
        </p:nvPicPr>
        <p:blipFill>
          <a:blip r:embed="rId4"/>
          <a:stretch>
            <a:fillRect/>
          </a:stretch>
        </p:blipFill>
        <p:spPr>
          <a:xfrm>
            <a:off x="5252153" y="1174987"/>
            <a:ext cx="3311812" cy="2018242"/>
          </a:xfrm>
          <a:prstGeom prst="rect">
            <a:avLst/>
          </a:prstGeom>
        </p:spPr>
      </p:pic>
    </p:spTree>
    <p:extLst>
      <p:ext uri="{BB962C8B-B14F-4D97-AF65-F5344CB8AC3E}">
        <p14:creationId xmlns:p14="http://schemas.microsoft.com/office/powerpoint/2010/main" val="47244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Address </a:t>
            </a:r>
            <a:r>
              <a:rPr lang="en-IN" dirty="0" err="1"/>
              <a:t>Staet</a:t>
            </a:r>
            <a:r>
              <a:rPr lang="en-IN" dirty="0"/>
              <a:t> of Customer (</a:t>
            </a:r>
            <a:r>
              <a:rPr lang="en-IN" dirty="0" err="1"/>
              <a:t>addr_state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Maximum loans/business is coming from CA, BY, FL &amp; TX states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Charge off for NE state is spiked but volume of loan for the NE state is lesser (only 5) it may some exceptional loan application from the state so we can ignore in analysis.</a:t>
            </a:r>
          </a:p>
          <a:p>
            <a:pPr marL="444500" indent="-285750">
              <a:buFont typeface="Arial" panose="020B0604020202020204" pitchFamily="34" charset="0"/>
              <a:buChar char="•"/>
            </a:pPr>
            <a:r>
              <a:rPr lang="en-IN" sz="1200" dirty="0">
                <a:latin typeface="Helvetica Neue" panose="02000503000000020004" pitchFamily="2" charset="0"/>
              </a:rPr>
              <a:t>For rest of states the default is very similar so cannot make conclusive decision</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5362" name="Picture 2">
            <a:extLst>
              <a:ext uri="{FF2B5EF4-FFF2-40B4-BE49-F238E27FC236}">
                <a16:creationId xmlns:a16="http://schemas.microsoft.com/office/drawing/2014/main" id="{AB5292E8-1A8A-944A-84D3-CAAC0AFBB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53" y="1052879"/>
            <a:ext cx="3018706" cy="22624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of a bar chart&#10;&#10;Description automatically generated">
            <a:extLst>
              <a:ext uri="{FF2B5EF4-FFF2-40B4-BE49-F238E27FC236}">
                <a16:creationId xmlns:a16="http://schemas.microsoft.com/office/drawing/2014/main" id="{799491AB-4719-8646-9BED-81777BF05A5F}"/>
              </a:ext>
            </a:extLst>
          </p:cNvPr>
          <p:cNvPicPr>
            <a:picLocks noChangeAspect="1"/>
          </p:cNvPicPr>
          <p:nvPr/>
        </p:nvPicPr>
        <p:blipFill>
          <a:blip r:embed="rId4"/>
          <a:stretch>
            <a:fillRect/>
          </a:stretch>
        </p:blipFill>
        <p:spPr>
          <a:xfrm>
            <a:off x="5252587" y="1141863"/>
            <a:ext cx="3454067" cy="2126123"/>
          </a:xfrm>
          <a:prstGeom prst="rect">
            <a:avLst/>
          </a:prstGeom>
        </p:spPr>
      </p:pic>
    </p:spTree>
    <p:extLst>
      <p:ext uri="{BB962C8B-B14F-4D97-AF65-F5344CB8AC3E}">
        <p14:creationId xmlns:p14="http://schemas.microsoft.com/office/powerpoint/2010/main" val="255928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Univariate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4" name="TextBox 43">
            <a:extLst>
              <a:ext uri="{FF2B5EF4-FFF2-40B4-BE49-F238E27FC236}">
                <a16:creationId xmlns:a16="http://schemas.microsoft.com/office/drawing/2014/main" id="{48A9F414-7AC8-4B48-98F1-9BE53DDE1132}"/>
              </a:ext>
            </a:extLst>
          </p:cNvPr>
          <p:cNvSpPr txBox="1"/>
          <p:nvPr/>
        </p:nvSpPr>
        <p:spPr>
          <a:xfrm>
            <a:off x="166735" y="1038282"/>
            <a:ext cx="3912284" cy="2308324"/>
          </a:xfrm>
          <a:prstGeom prst="rect">
            <a:avLst/>
          </a:prstGeom>
          <a:noFill/>
        </p:spPr>
        <p:txBody>
          <a:bodyPr wrap="square">
            <a:spAutoFit/>
          </a:bodyPr>
          <a:lstStyle/>
          <a:p>
            <a:pPr marL="158750"/>
            <a:r>
              <a:rPr lang="en-IN" b="1" dirty="0">
                <a:latin typeface="Helvetica Neue" panose="02000503000000020004" pitchFamily="2" charset="0"/>
              </a:rPr>
              <a:t>Considering Customer Attributes</a:t>
            </a:r>
          </a:p>
          <a:p>
            <a:pPr marL="444500" indent="-285750">
              <a:buFont typeface="Arial" panose="020B0604020202020204" pitchFamily="34" charset="0"/>
              <a:buChar char="•"/>
            </a:pPr>
            <a:endParaRPr lang="en-IN" sz="1000"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Customers below 60K annual income are majorly seeking loans</a:t>
            </a:r>
          </a:p>
          <a:p>
            <a:pPr marL="444500" indent="-285750">
              <a:buFont typeface="Arial" panose="020B0604020202020204" pitchFamily="34" charset="0"/>
              <a:buChar char="•"/>
            </a:pPr>
            <a:r>
              <a:rPr lang="en-IN" sz="1000" dirty="0">
                <a:latin typeface="Helvetica Neue" panose="02000503000000020004" pitchFamily="2" charset="0"/>
              </a:rPr>
              <a:t>Majorly customer with 10+ years working experience are majorly seeking loans followed by customers with working experience </a:t>
            </a:r>
            <a:r>
              <a:rPr lang="en-IN" sz="1000" dirty="0" err="1">
                <a:latin typeface="Helvetica Neue" panose="02000503000000020004" pitchFamily="2" charset="0"/>
              </a:rPr>
              <a:t>upto</a:t>
            </a:r>
            <a:r>
              <a:rPr lang="en-IN" sz="1000" dirty="0">
                <a:latin typeface="Helvetica Neue" panose="02000503000000020004" pitchFamily="2" charset="0"/>
              </a:rPr>
              <a:t> 2 years</a:t>
            </a:r>
          </a:p>
          <a:p>
            <a:pPr marL="444500" indent="-285750">
              <a:buFont typeface="Arial" panose="020B0604020202020204" pitchFamily="34" charset="0"/>
              <a:buChar char="•"/>
            </a:pPr>
            <a:r>
              <a:rPr lang="en-IN" sz="1000" dirty="0">
                <a:latin typeface="Helvetica Neue" panose="02000503000000020004" pitchFamily="2" charset="0"/>
              </a:rPr>
              <a:t>Customer in Rented or Mortgaged houses are majorly seeking loans compared to owned house</a:t>
            </a:r>
          </a:p>
          <a:p>
            <a:pPr marL="444500" indent="-285750">
              <a:buFont typeface="Arial" panose="020B0604020202020204" pitchFamily="34" charset="0"/>
              <a:buChar char="•"/>
            </a:pPr>
            <a:r>
              <a:rPr lang="en-IN" sz="1000" dirty="0">
                <a:latin typeface="Helvetica Neue" panose="02000503000000020004" pitchFamily="2" charset="0"/>
              </a:rPr>
              <a:t>Highest loan applications are seen for </a:t>
            </a:r>
            <a:r>
              <a:rPr lang="en-IN" sz="1000" dirty="0" err="1">
                <a:latin typeface="Helvetica Neue" panose="02000503000000020004" pitchFamily="2" charset="0"/>
              </a:rPr>
              <a:t>debt_consolidation</a:t>
            </a:r>
            <a:r>
              <a:rPr lang="en-IN" sz="1000" dirty="0">
                <a:latin typeface="Helvetica Neue" panose="02000503000000020004" pitchFamily="2" charset="0"/>
              </a:rPr>
              <a:t> purpose</a:t>
            </a:r>
          </a:p>
          <a:p>
            <a:pPr marL="444500" indent="-285750">
              <a:buFont typeface="Arial" panose="020B0604020202020204" pitchFamily="34" charset="0"/>
              <a:buChar char="•"/>
            </a:pPr>
            <a:r>
              <a:rPr lang="en-IN" sz="1000" dirty="0">
                <a:latin typeface="Helvetica Neue" panose="02000503000000020004" pitchFamily="2" charset="0"/>
              </a:rPr>
              <a:t>CA, BY, FL &amp; TX states has the maximum amount of loan applications</a:t>
            </a:r>
          </a:p>
          <a:p>
            <a:pPr marL="444500" indent="-285750">
              <a:buFont typeface="Arial" panose="020B0604020202020204" pitchFamily="34" charset="0"/>
              <a:buChar char="•"/>
            </a:pPr>
            <a:r>
              <a:rPr lang="en-IN" sz="1000" dirty="0">
                <a:latin typeface="Helvetica Neue" panose="02000503000000020004" pitchFamily="2" charset="0"/>
              </a:rPr>
              <a:t>Majority of the debt to income is in the range of 0 to 20</a:t>
            </a:r>
          </a:p>
        </p:txBody>
      </p:sp>
      <p:sp>
        <p:nvSpPr>
          <p:cNvPr id="13" name="TextBox 12">
            <a:extLst>
              <a:ext uri="{FF2B5EF4-FFF2-40B4-BE49-F238E27FC236}">
                <a16:creationId xmlns:a16="http://schemas.microsoft.com/office/drawing/2014/main" id="{A1A864E6-4FEF-B64F-AF83-86B3BE5175DE}"/>
              </a:ext>
            </a:extLst>
          </p:cNvPr>
          <p:cNvSpPr txBox="1"/>
          <p:nvPr/>
        </p:nvSpPr>
        <p:spPr>
          <a:xfrm>
            <a:off x="4572000" y="1038283"/>
            <a:ext cx="4186494" cy="3570208"/>
          </a:xfrm>
          <a:prstGeom prst="rect">
            <a:avLst/>
          </a:prstGeom>
          <a:noFill/>
        </p:spPr>
        <p:txBody>
          <a:bodyPr wrap="square">
            <a:spAutoFit/>
          </a:bodyPr>
          <a:lstStyle/>
          <a:p>
            <a:pPr marL="158750"/>
            <a:r>
              <a:rPr lang="en-IN" b="1" dirty="0">
                <a:latin typeface="Helvetica Neue" panose="02000503000000020004" pitchFamily="2" charset="0"/>
              </a:rPr>
              <a:t>Considering Loan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Highest applications are seen in range of 5k to 10k of loan amount</a:t>
            </a:r>
          </a:p>
          <a:p>
            <a:pPr marL="444500" indent="-285750">
              <a:buFont typeface="Arial" panose="020B0604020202020204" pitchFamily="34" charset="0"/>
              <a:buChar char="•"/>
            </a:pPr>
            <a:r>
              <a:rPr lang="en-IN" sz="1000" dirty="0">
                <a:latin typeface="Helvetica Neue" panose="02000503000000020004" pitchFamily="2" charset="0"/>
              </a:rPr>
              <a:t>Majorly loans are sanctioned with interest rate is in the range of 5% to 14% some going </a:t>
            </a:r>
            <a:r>
              <a:rPr lang="en-IN" sz="1000" dirty="0" err="1">
                <a:latin typeface="Helvetica Neue" panose="02000503000000020004" pitchFamily="2" charset="0"/>
              </a:rPr>
              <a:t>upto</a:t>
            </a:r>
            <a:r>
              <a:rPr lang="en-IN" sz="1000" dirty="0">
                <a:latin typeface="Helvetica Neue" panose="02000503000000020004" pitchFamily="2" charset="0"/>
              </a:rPr>
              <a:t> 24%</a:t>
            </a:r>
          </a:p>
          <a:p>
            <a:pPr marL="444500" indent="-285750">
              <a:buFont typeface="Arial" panose="020B0604020202020204" pitchFamily="34" charset="0"/>
              <a:buChar char="•"/>
            </a:pPr>
            <a:r>
              <a:rPr lang="en-IN" sz="1000" dirty="0">
                <a:latin typeface="Helvetica Neue" panose="02000503000000020004" pitchFamily="2" charset="0"/>
              </a:rPr>
              <a:t>Majority of the loan applications are sanctioned for term of 36 months</a:t>
            </a:r>
          </a:p>
          <a:p>
            <a:pPr marL="444500" indent="-285750">
              <a:buFont typeface="Arial" panose="020B0604020202020204" pitchFamily="34" charset="0"/>
              <a:buChar char="•"/>
            </a:pPr>
            <a:r>
              <a:rPr lang="en-IN" sz="1000" dirty="0">
                <a:latin typeface="Helvetica Neue" panose="02000503000000020004" pitchFamily="2" charset="0"/>
              </a:rPr>
              <a:t>Most of the loan </a:t>
            </a:r>
            <a:r>
              <a:rPr lang="en-IN" sz="1000" dirty="0" err="1">
                <a:latin typeface="Helvetica Neue" panose="02000503000000020004" pitchFamily="2" charset="0"/>
              </a:rPr>
              <a:t>installment</a:t>
            </a:r>
            <a:r>
              <a:rPr lang="en-IN" sz="1000" dirty="0">
                <a:latin typeface="Helvetica Neue" panose="02000503000000020004" pitchFamily="2" charset="0"/>
              </a:rPr>
              <a:t> are in the range of 160 to 400</a:t>
            </a:r>
          </a:p>
          <a:p>
            <a:pPr marL="444500" indent="-285750">
              <a:buFont typeface="Arial" panose="020B0604020202020204" pitchFamily="34" charset="0"/>
              <a:buChar char="•"/>
            </a:pPr>
            <a:r>
              <a:rPr lang="en-IN" sz="1000" dirty="0">
                <a:latin typeface="Helvetica Neue" panose="02000503000000020004" pitchFamily="2" charset="0"/>
              </a:rPr>
              <a:t>Majority of loan application counts are sanctioned under Grade B</a:t>
            </a:r>
          </a:p>
          <a:p>
            <a:pPr marL="444500" indent="-285750">
              <a:buFont typeface="Arial" panose="020B0604020202020204" pitchFamily="34" charset="0"/>
              <a:buChar char="•"/>
            </a:pPr>
            <a:r>
              <a:rPr lang="en-IN" sz="1000" dirty="0">
                <a:latin typeface="Helvetica Neue" panose="02000503000000020004" pitchFamily="2" charset="0"/>
              </a:rPr>
              <a:t>Major loans of Lending Club seems to be sanctioned without income or income source verification</a:t>
            </a:r>
          </a:p>
          <a:p>
            <a:pPr marL="158750"/>
            <a:endParaRPr lang="en-IN" sz="1000" dirty="0">
              <a:latin typeface="Helvetica Neue" panose="02000503000000020004" pitchFamily="2" charset="0"/>
            </a:endParaRPr>
          </a:p>
          <a:p>
            <a:pPr marL="158750"/>
            <a:endParaRPr lang="en-IN" sz="1000" dirty="0">
              <a:latin typeface="Helvetica Neue" panose="02000503000000020004" pitchFamily="2" charset="0"/>
            </a:endParaRPr>
          </a:p>
          <a:p>
            <a:pPr marL="158750"/>
            <a:r>
              <a:rPr lang="en-IN" b="1" dirty="0">
                <a:latin typeface="Helvetica Neue" panose="02000503000000020004" pitchFamily="2" charset="0"/>
              </a:rPr>
              <a:t>Considering Other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For Lending Club, loan applications are increasing year by year</a:t>
            </a:r>
          </a:p>
          <a:p>
            <a:pPr marL="444500" indent="-285750">
              <a:buFont typeface="Arial" panose="020B0604020202020204" pitchFamily="34" charset="0"/>
              <a:buChar char="•"/>
            </a:pPr>
            <a:r>
              <a:rPr lang="en-IN" sz="1000" dirty="0">
                <a:latin typeface="Helvetica Neue" panose="02000503000000020004" pitchFamily="2" charset="0"/>
              </a:rPr>
              <a:t>Major loan applications are seen in Oct, Nov, Dec and lowest for Jan, Feb, Mar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a:t>
            </a:r>
            <a:r>
              <a:rPr lang="en" dirty="0"/>
              <a:t>B</a:t>
            </a:r>
            <a:r>
              <a:rPr lang="en" sz="2400" dirty="0"/>
              <a:t>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5" name="TextBox 44">
            <a:extLst>
              <a:ext uri="{FF2B5EF4-FFF2-40B4-BE49-F238E27FC236}">
                <a16:creationId xmlns:a16="http://schemas.microsoft.com/office/drawing/2014/main" id="{883FEEB7-2B58-A145-A614-9AD51094FB04}"/>
              </a:ext>
            </a:extLst>
          </p:cNvPr>
          <p:cNvSpPr txBox="1"/>
          <p:nvPr/>
        </p:nvSpPr>
        <p:spPr>
          <a:xfrm>
            <a:off x="1056543" y="1135059"/>
            <a:ext cx="5081864" cy="3016210"/>
          </a:xfrm>
          <a:prstGeom prst="rect">
            <a:avLst/>
          </a:prstGeom>
          <a:noFill/>
        </p:spPr>
        <p:txBody>
          <a:bodyPr wrap="square">
            <a:spAutoFit/>
          </a:bodyPr>
          <a:lstStyle/>
          <a:p>
            <a:pPr marL="444500" indent="-285750">
              <a:buFont typeface="Arial" panose="020B0604020202020204" pitchFamily="34" charset="0"/>
              <a:buChar char="•"/>
            </a:pPr>
            <a:r>
              <a:rPr lang="en-IN" sz="1000" dirty="0">
                <a:latin typeface="Helvetica Neue" panose="02000503000000020004" pitchFamily="2" charset="0"/>
              </a:rPr>
              <a:t>Percent of loan default is more for 60 months term than 36 months term</a:t>
            </a:r>
          </a:p>
          <a:p>
            <a:pPr marL="444500" indent="-285750">
              <a:buFont typeface="Arial" panose="020B0604020202020204" pitchFamily="34" charset="0"/>
              <a:buChar char="•"/>
            </a:pPr>
            <a:r>
              <a:rPr lang="en-IN" sz="1000" dirty="0">
                <a:latin typeface="Helvetica Neue" panose="02000503000000020004" pitchFamily="2" charset="0"/>
              </a:rPr>
              <a:t>Percent of loan default is more for lower grade of loans (G, E, F default possibility is more)</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small business borrowers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loans of higher loan amount &amp; funded amount majorly above 15K</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rate of interest increases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if annual income is less than 40K for customer</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loans are sanctioned with higher </a:t>
            </a:r>
            <a:r>
              <a:rPr lang="en-IN" sz="1000" dirty="0" err="1">
                <a:latin typeface="Helvetica Neue" panose="02000503000000020004" pitchFamily="2" charset="0"/>
              </a:rPr>
              <a:t>dti</a:t>
            </a:r>
            <a:r>
              <a:rPr lang="en-IN" sz="1000" dirty="0">
                <a:latin typeface="Helvetica Neue" panose="02000503000000020004" pitchFamily="2" charset="0"/>
              </a:rPr>
              <a:t> customer</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Percent of loan default is similar across emp length</a:t>
            </a:r>
          </a:p>
          <a:p>
            <a:pPr marL="444500" indent="-285750">
              <a:buFont typeface="Arial" panose="020B0604020202020204" pitchFamily="34" charset="0"/>
              <a:buChar char="•"/>
            </a:pPr>
            <a:r>
              <a:rPr lang="en-IN" sz="1000" dirty="0">
                <a:latin typeface="Helvetica Neue" panose="02000503000000020004" pitchFamily="2" charset="0"/>
              </a:rPr>
              <a:t>Percent of loan default is similar across home ownership</a:t>
            </a:r>
          </a:p>
          <a:p>
            <a:pPr marL="444500" indent="-285750">
              <a:buFont typeface="Arial" panose="020B0604020202020204" pitchFamily="34" charset="0"/>
              <a:buChar char="•"/>
            </a:pPr>
            <a:r>
              <a:rPr lang="en-IN" sz="1000" dirty="0">
                <a:latin typeface="Helvetica Neue" panose="02000503000000020004" pitchFamily="2" charset="0"/>
              </a:rPr>
              <a:t>State is also of not much importance in loan default except NE state which had spike in loan defaults</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Income or Income Source verification is not of much influence for default as even after verified income borrowers seems to be defaulting more than non verified.</a:t>
            </a:r>
          </a:p>
        </p:txBody>
      </p:sp>
    </p:spTree>
    <p:extLst>
      <p:ext uri="{BB962C8B-B14F-4D97-AF65-F5344CB8AC3E}">
        <p14:creationId xmlns:p14="http://schemas.microsoft.com/office/powerpoint/2010/main" val="177254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568437" y="3034313"/>
            <a:ext cx="7869963" cy="7052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solidFill>
                  <a:schemeClr val="dk1"/>
                </a:solidFill>
                <a:latin typeface="Playfair Display ExtraBold"/>
                <a:ea typeface="Playfair Display ExtraBold"/>
                <a:cs typeface="Playfair Display ExtraBold"/>
                <a:sym typeface="Playfair Display ExtraBold"/>
              </a:rPr>
              <a:t>Recommendation on </a:t>
            </a:r>
            <a:br>
              <a:rPr lang="en-IN" sz="2800" dirty="0">
                <a:solidFill>
                  <a:schemeClr val="dk1"/>
                </a:solidFill>
                <a:latin typeface="Playfair Display ExtraBold"/>
                <a:ea typeface="Playfair Display ExtraBold"/>
                <a:cs typeface="Playfair Display ExtraBold"/>
                <a:sym typeface="Playfair Display ExtraBold"/>
              </a:rPr>
            </a:br>
            <a:r>
              <a:rPr lang="en-IN" sz="2800" dirty="0">
                <a:solidFill>
                  <a:schemeClr val="dk1"/>
                </a:solidFill>
                <a:latin typeface="Playfair Display ExtraBold"/>
                <a:ea typeface="Playfair Display ExtraBold"/>
                <a:cs typeface="Playfair Display ExtraBold"/>
                <a:sym typeface="Playfair Display ExtraBold"/>
              </a:rPr>
              <a:t>driving factors influencing tendency of default</a:t>
            </a: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591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27"/>
          <p:cNvSpPr txBox="1">
            <a:spLocks noGrp="1"/>
          </p:cNvSpPr>
          <p:nvPr>
            <p:ph type="title"/>
          </p:nvPr>
        </p:nvSpPr>
        <p:spPr>
          <a:xfrm>
            <a:off x="-772775" y="975336"/>
            <a:ext cx="4590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 Customer Attributes</a:t>
            </a:r>
            <a:endParaRPr sz="1600" dirty="0"/>
          </a:p>
        </p:txBody>
      </p:sp>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460935" y="423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sz="16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p>
        </p:txBody>
      </p:sp>
      <p:sp>
        <p:nvSpPr>
          <p:cNvPr id="42" name="Google Shape;302;p27">
            <a:extLst>
              <a:ext uri="{FF2B5EF4-FFF2-40B4-BE49-F238E27FC236}">
                <a16:creationId xmlns:a16="http://schemas.microsoft.com/office/drawing/2014/main" id="{2141A35C-6052-FA4A-B373-D4D34A57F40F}"/>
              </a:ext>
            </a:extLst>
          </p:cNvPr>
          <p:cNvSpPr txBox="1">
            <a:spLocks/>
          </p:cNvSpPr>
          <p:nvPr/>
        </p:nvSpPr>
        <p:spPr>
          <a:xfrm>
            <a:off x="4307207" y="985784"/>
            <a:ext cx="45900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1600" dirty="0"/>
              <a:t>— Loan Attributes</a:t>
            </a:r>
          </a:p>
        </p:txBody>
      </p:sp>
      <p:sp>
        <p:nvSpPr>
          <p:cNvPr id="44" name="TextBox 43">
            <a:extLst>
              <a:ext uri="{FF2B5EF4-FFF2-40B4-BE49-F238E27FC236}">
                <a16:creationId xmlns:a16="http://schemas.microsoft.com/office/drawing/2014/main" id="{48A9F414-7AC8-4B48-98F1-9BE53DDE1132}"/>
              </a:ext>
            </a:extLst>
          </p:cNvPr>
          <p:cNvSpPr txBox="1"/>
          <p:nvPr/>
        </p:nvSpPr>
        <p:spPr>
          <a:xfrm>
            <a:off x="222395" y="1474600"/>
            <a:ext cx="3406410" cy="1538883"/>
          </a:xfrm>
          <a:prstGeom prst="rect">
            <a:avLst/>
          </a:prstGeom>
          <a:noFill/>
        </p:spPr>
        <p:txBody>
          <a:bodyPr wrap="square">
            <a:spAutoFit/>
          </a:bodyPr>
          <a:lstStyle/>
          <a:p>
            <a:pPr algn="l"/>
            <a:r>
              <a:rPr lang="en-IN" b="1" dirty="0" err="1">
                <a:latin typeface="Helvetica Neue" panose="02000503000000020004" pitchFamily="2" charset="0"/>
              </a:rPr>
              <a:t>d</a:t>
            </a:r>
            <a:r>
              <a:rPr lang="en-IN" b="1" i="0" dirty="0" err="1">
                <a:solidFill>
                  <a:srgbClr val="000000"/>
                </a:solidFill>
                <a:effectLst/>
                <a:latin typeface="Helvetica Neue" panose="02000503000000020004" pitchFamily="2" charset="0"/>
              </a:rPr>
              <a:t>ti</a:t>
            </a:r>
            <a:endParaRPr lang="en-IN" dirty="0">
              <a:latin typeface="Helvetica Neue" panose="02000503000000020004" pitchFamily="2" charset="0"/>
            </a:endParaRPr>
          </a:p>
          <a:p>
            <a:r>
              <a:rPr lang="en-IN" sz="900" dirty="0">
                <a:latin typeface="Helvetica Neue" panose="02000503000000020004" pitchFamily="2" charset="0"/>
              </a:rPr>
              <a:t>A ratio calculated using the borrower’s total monthly debt payments on the total debt obligations, excluding mortgage and the requested LC loan, divided by the borrower’s self-reported monthly income.</a:t>
            </a:r>
          </a:p>
          <a:p>
            <a:pPr algn="l"/>
            <a:endParaRPr lang="en-IN" sz="1000" b="0"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annual_inc</a:t>
            </a:r>
            <a:endParaRPr lang="en-IN" dirty="0">
              <a:latin typeface="Helvetica Neue" panose="02000503000000020004" pitchFamily="2" charset="0"/>
            </a:endParaRPr>
          </a:p>
          <a:p>
            <a:r>
              <a:rPr lang="en-IN" sz="900" dirty="0">
                <a:latin typeface="Helvetica Neue" panose="02000503000000020004" pitchFamily="2" charset="0"/>
              </a:rPr>
              <a:t>The self-reported annual income provided by the borrower during registration.</a:t>
            </a:r>
          </a:p>
        </p:txBody>
      </p:sp>
      <p:sp>
        <p:nvSpPr>
          <p:cNvPr id="45" name="TextBox 44">
            <a:extLst>
              <a:ext uri="{FF2B5EF4-FFF2-40B4-BE49-F238E27FC236}">
                <a16:creationId xmlns:a16="http://schemas.microsoft.com/office/drawing/2014/main" id="{883FEEB7-2B58-A145-A614-9AD51094FB04}"/>
              </a:ext>
            </a:extLst>
          </p:cNvPr>
          <p:cNvSpPr txBox="1"/>
          <p:nvPr/>
        </p:nvSpPr>
        <p:spPr>
          <a:xfrm>
            <a:off x="4221162" y="1363638"/>
            <a:ext cx="4676045" cy="3370153"/>
          </a:xfrm>
          <a:prstGeom prst="rect">
            <a:avLst/>
          </a:prstGeom>
          <a:noFill/>
        </p:spPr>
        <p:txBody>
          <a:bodyPr wrap="square">
            <a:spAutoFit/>
          </a:bodyPr>
          <a:lstStyle/>
          <a:p>
            <a:r>
              <a:rPr lang="en-IN" b="1" dirty="0">
                <a:latin typeface="Helvetica Neue" panose="02000503000000020004" pitchFamily="2" charset="0"/>
              </a:rPr>
              <a:t>term</a:t>
            </a:r>
          </a:p>
          <a:p>
            <a:pPr algn="l"/>
            <a:r>
              <a:rPr lang="en-IN" sz="900" b="0" i="0" dirty="0">
                <a:solidFill>
                  <a:srgbClr val="000000"/>
                </a:solidFill>
                <a:effectLst/>
                <a:latin typeface="Helvetica Neue" panose="02000503000000020004" pitchFamily="2" charset="0"/>
              </a:rPr>
              <a:t>The number of payments on the loan. Values are in months and can be either 36 or 60.</a:t>
            </a:r>
          </a:p>
          <a:p>
            <a:pPr algn="l"/>
            <a:endParaRPr lang="en-IN" sz="1000" b="0"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g</a:t>
            </a:r>
            <a:r>
              <a:rPr lang="en-IN" b="1" i="0" dirty="0">
                <a:solidFill>
                  <a:srgbClr val="000000"/>
                </a:solidFill>
                <a:effectLst/>
                <a:latin typeface="Helvetica Neue" panose="02000503000000020004" pitchFamily="2" charset="0"/>
              </a:rPr>
              <a:t>rade</a:t>
            </a:r>
            <a:endParaRPr lang="en-IN" dirty="0">
              <a:latin typeface="Helvetica Neue" panose="02000503000000020004" pitchFamily="2" charset="0"/>
            </a:endParaRPr>
          </a:p>
          <a:p>
            <a:r>
              <a:rPr lang="en-IN" sz="900" dirty="0">
                <a:latin typeface="Helvetica Neue" panose="02000503000000020004" pitchFamily="2" charset="0"/>
              </a:rPr>
              <a:t>LC assigned loan grade.</a:t>
            </a:r>
          </a:p>
          <a:p>
            <a:pPr algn="l"/>
            <a:endParaRPr lang="en-IN" b="1"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p</a:t>
            </a:r>
            <a:r>
              <a:rPr lang="en-IN" b="1" i="0" dirty="0">
                <a:solidFill>
                  <a:srgbClr val="000000"/>
                </a:solidFill>
                <a:effectLst/>
                <a:latin typeface="Helvetica Neue" panose="02000503000000020004" pitchFamily="2" charset="0"/>
              </a:rPr>
              <a:t>urpose</a:t>
            </a:r>
            <a:endParaRPr lang="en-IN" dirty="0">
              <a:latin typeface="Helvetica Neue" panose="02000503000000020004" pitchFamily="2" charset="0"/>
            </a:endParaRPr>
          </a:p>
          <a:p>
            <a:r>
              <a:rPr lang="en-IN" sz="900" dirty="0">
                <a:latin typeface="Helvetica Neue" panose="02000503000000020004" pitchFamily="2" charset="0"/>
              </a:rPr>
              <a:t>A category provided by the borrower for the loan request.</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int_rate</a:t>
            </a:r>
            <a:endParaRPr lang="en-IN" dirty="0">
              <a:latin typeface="Helvetica Neue" panose="02000503000000020004" pitchFamily="2" charset="0"/>
            </a:endParaRPr>
          </a:p>
          <a:p>
            <a:r>
              <a:rPr lang="en-IN" sz="900" dirty="0">
                <a:latin typeface="Helvetica Neue" panose="02000503000000020004" pitchFamily="2" charset="0"/>
              </a:rPr>
              <a:t>Interest Rate on the loan</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loan_amnt</a:t>
            </a:r>
            <a:endParaRPr lang="en-IN" dirty="0">
              <a:latin typeface="Helvetica Neue" panose="02000503000000020004" pitchFamily="2" charset="0"/>
            </a:endParaRPr>
          </a:p>
          <a:p>
            <a:r>
              <a:rPr lang="en-IN" sz="900" dirty="0">
                <a:latin typeface="Helvetica Neue" panose="02000503000000020004" pitchFamily="2" charset="0"/>
              </a:rPr>
              <a:t>The listed amount of the loan applied for by the borrower. If at some point in time, the credit department reduces the loan amount, then it will be reflected in this value.</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funded_amnt</a:t>
            </a:r>
            <a:endParaRPr lang="en-IN" dirty="0">
              <a:latin typeface="Helvetica Neue" panose="02000503000000020004" pitchFamily="2" charset="0"/>
            </a:endParaRPr>
          </a:p>
          <a:p>
            <a:r>
              <a:rPr lang="en-IN" sz="900" dirty="0">
                <a:latin typeface="Helvetica Neue" panose="02000503000000020004" pitchFamily="2" charset="0"/>
              </a:rPr>
              <a:t>The total amount committed to that loan at that point in time.</a:t>
            </a:r>
          </a:p>
        </p:txBody>
      </p:sp>
    </p:spTree>
    <p:extLst>
      <p:ext uri="{BB962C8B-B14F-4D97-AF65-F5344CB8AC3E}">
        <p14:creationId xmlns:p14="http://schemas.microsoft.com/office/powerpoint/2010/main" val="3169117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5" name="Google Shape;605;p34"/>
          <p:cNvSpPr/>
          <p:nvPr/>
        </p:nvSpPr>
        <p:spPr>
          <a:xfrm>
            <a:off x="2176473" y="1323121"/>
            <a:ext cx="1178100" cy="11781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607" name="Google Shape;607;p34"/>
          <p:cNvSpPr txBox="1">
            <a:spLocks noGrp="1"/>
          </p:cNvSpPr>
          <p:nvPr>
            <p:ph type="subTitle" idx="1"/>
          </p:nvPr>
        </p:nvSpPr>
        <p:spPr>
          <a:xfrm>
            <a:off x="3354573" y="211293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Playfair Display ExtraBold"/>
                <a:ea typeface="Playfair Display ExtraBold"/>
                <a:cs typeface="Playfair Display ExtraBold"/>
                <a:sym typeface="Playfair Display ExtraBold"/>
              </a:rPr>
              <a:t>Have any questions?</a:t>
            </a:r>
          </a:p>
          <a:p>
            <a:pPr marL="0" lvl="0" indent="0" algn="l" rtl="0">
              <a:spcBef>
                <a:spcPts val="0"/>
              </a:spcBef>
              <a:spcAft>
                <a:spcPts val="0"/>
              </a:spcAft>
              <a:buNone/>
            </a:pPr>
            <a:endParaRPr sz="2000" dirty="0">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r>
              <a:rPr lang="en-US" b="1" dirty="0"/>
              <a:t>Email:</a:t>
            </a:r>
            <a:r>
              <a:rPr lang="en-US" dirty="0"/>
              <a:t> vikrampawar08@gmail.com</a:t>
            </a:r>
            <a:endParaRPr dirty="0"/>
          </a:p>
          <a:p>
            <a:pPr marL="0" lvl="0" indent="0" algn="l" rtl="0">
              <a:spcBef>
                <a:spcPts val="0"/>
              </a:spcBef>
              <a:spcAft>
                <a:spcPts val="0"/>
              </a:spcAft>
              <a:buNone/>
            </a:pPr>
            <a:r>
              <a:rPr lang="en" b="1" dirty="0"/>
              <a:t>Phone:</a:t>
            </a:r>
            <a:r>
              <a:rPr lang="en" dirty="0"/>
              <a:t> +</a:t>
            </a:r>
            <a:r>
              <a:rPr lang="en-US" dirty="0"/>
              <a:t>91-9870731602</a:t>
            </a:r>
            <a:endParaRPr dirty="0"/>
          </a:p>
          <a:p>
            <a:pPr marL="0" lvl="0" indent="0" algn="l" rtl="0">
              <a:spcBef>
                <a:spcPts val="0"/>
              </a:spcBef>
              <a:spcAft>
                <a:spcPts val="0"/>
              </a:spcAft>
              <a:buNone/>
            </a:pPr>
            <a:r>
              <a:rPr lang="en-IN" b="1" dirty="0" err="1"/>
              <a:t>Linkedin</a:t>
            </a:r>
            <a:r>
              <a:rPr lang="en-IN" b="1" dirty="0"/>
              <a:t>:</a:t>
            </a:r>
            <a:r>
              <a:rPr lang="en-IN" dirty="0"/>
              <a:t> https://</a:t>
            </a:r>
            <a:r>
              <a:rPr lang="en-IN" dirty="0" err="1"/>
              <a:t>www.linkedin.com</a:t>
            </a:r>
            <a:r>
              <a:rPr lang="en-IN" dirty="0"/>
              <a:t>/in/vikrampawar88/</a:t>
            </a:r>
            <a:endParaRPr dirty="0"/>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15892" y="854328"/>
            <a:ext cx="4665057" cy="5596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lang="en-IN" sz="3200" dirty="0">
              <a:solidFill>
                <a:schemeClr val="dk1"/>
              </a:solidFill>
              <a:latin typeface="Playfair Display ExtraBold"/>
              <a:ea typeface="Playfair Display ExtraBold"/>
              <a:cs typeface="Playfair Display ExtraBold"/>
              <a:sym typeface="Playfair Display ExtraBold"/>
            </a:endParaRPr>
          </a:p>
        </p:txBody>
      </p:sp>
      <p:sp>
        <p:nvSpPr>
          <p:cNvPr id="261" name="Google Shape;261;p26"/>
          <p:cNvSpPr txBox="1">
            <a:spLocks noGrp="1"/>
          </p:cNvSpPr>
          <p:nvPr>
            <p:ph type="subTitle" idx="1"/>
          </p:nvPr>
        </p:nvSpPr>
        <p:spPr>
          <a:xfrm>
            <a:off x="763329" y="2000432"/>
            <a:ext cx="3609900" cy="3453900"/>
          </a:xfrm>
          <a:prstGeom prst="rect">
            <a:avLst/>
          </a:prstGeom>
        </p:spPr>
        <p:txBody>
          <a:bodyPr spcFirstLastPara="1" wrap="square" lIns="91425" tIns="91425" rIns="91425" bIns="91425" anchor="t" anchorCtr="0">
            <a:noAutofit/>
          </a:bodyPr>
          <a:lstStyle/>
          <a:p>
            <a:pPr marL="0" indent="0">
              <a:buNone/>
            </a:pPr>
            <a:r>
              <a:rPr lang="en-IN" dirty="0"/>
              <a:t>In this case study, we are working on applying the knowledge of Exploratory Data Analysis gained to understand how consumer and loan attributes influence the tendency of default for the Lending Club using dataset which includes complete loan data for all loans issued by Lending Club through the time period 2007 t0 2011.</a:t>
            </a:r>
          </a:p>
          <a:p>
            <a:pPr marL="0" indent="0">
              <a:buNone/>
            </a:pPr>
            <a:endParaRPr lang="en-IN" dirty="0"/>
          </a:p>
          <a:p>
            <a:pPr marL="0" indent="0">
              <a:buNone/>
            </a:pPr>
            <a:r>
              <a:rPr lang="en-IN" dirty="0"/>
              <a:t>Finally we would have to recommend driving factors (or driver variables) behind loan default which company can for its portfolio and risk assessment. </a:t>
            </a:r>
            <a:endParaRPr dirty="0"/>
          </a:p>
        </p:txBody>
      </p:sp>
      <p:cxnSp>
        <p:nvCxnSpPr>
          <p:cNvPr id="262" name="Google Shape;262;p26"/>
          <p:cNvCxnSpPr>
            <a:cxnSpLocks/>
          </p:cNvCxnSpPr>
          <p:nvPr/>
        </p:nvCxnSpPr>
        <p:spPr>
          <a:xfrm>
            <a:off x="705600" y="4867850"/>
            <a:ext cx="6389850" cy="0"/>
          </a:xfrm>
          <a:prstGeom prst="straightConnector1">
            <a:avLst/>
          </a:prstGeom>
          <a:noFill/>
          <a:ln w="9525" cap="flat" cmpd="sng">
            <a:solidFill>
              <a:schemeClr val="dk1"/>
            </a:solidFill>
            <a:prstDash val="solid"/>
            <a:round/>
            <a:headEnd type="oval" w="med" len="med"/>
            <a:tailEnd type="oval" w="med" len="med"/>
          </a:ln>
        </p:spPr>
      </p:cxnSp>
      <p:pic>
        <p:nvPicPr>
          <p:cNvPr id="11" name="Picture 10" descr="A group of people sitting in chairs in a meeting room&#10;&#10;Description automatically generated with medium confidence">
            <a:extLst>
              <a:ext uri="{FF2B5EF4-FFF2-40B4-BE49-F238E27FC236}">
                <a16:creationId xmlns:a16="http://schemas.microsoft.com/office/drawing/2014/main" id="{6F2F048F-07A3-A345-9827-6AAC3CE34ADC}"/>
              </a:ext>
            </a:extLst>
          </p:cNvPr>
          <p:cNvPicPr>
            <a:picLocks noChangeAspect="1"/>
          </p:cNvPicPr>
          <p:nvPr/>
        </p:nvPicPr>
        <p:blipFill>
          <a:blip r:embed="rId3"/>
          <a:stretch>
            <a:fillRect/>
          </a:stretch>
        </p:blipFill>
        <p:spPr>
          <a:xfrm>
            <a:off x="5287386" y="854328"/>
            <a:ext cx="3856614" cy="3689186"/>
          </a:xfrm>
          <a:prstGeom prst="rect">
            <a:avLst/>
          </a:prstGeom>
        </p:spPr>
      </p:pic>
      <p:grpSp>
        <p:nvGrpSpPr>
          <p:cNvPr id="268" name="Google Shape;268;p26"/>
          <p:cNvGrpSpPr/>
          <p:nvPr/>
        </p:nvGrpSpPr>
        <p:grpSpPr>
          <a:xfrm>
            <a:off x="4618950"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6"/>
          <p:cNvGrpSpPr/>
          <p:nvPr/>
        </p:nvGrpSpPr>
        <p:grpSpPr>
          <a:xfrm rot="-6299960">
            <a:off x="7613636" y="-80587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8090900" y="-328608"/>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1344200" y="23653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401" name="Google Shape;401;p29"/>
          <p:cNvSpPr txBox="1">
            <a:spLocks noGrp="1"/>
          </p:cNvSpPr>
          <p:nvPr>
            <p:ph type="subTitle" idx="1"/>
          </p:nvPr>
        </p:nvSpPr>
        <p:spPr>
          <a:xfrm>
            <a:off x="3226938" y="856390"/>
            <a:ext cx="6057900" cy="1891200"/>
          </a:xfrm>
          <a:prstGeom prst="rect">
            <a:avLst/>
          </a:prstGeom>
        </p:spPr>
        <p:txBody>
          <a:bodyPr spcFirstLastPara="1" wrap="square" lIns="91425" tIns="91425" rIns="91425" bIns="91425" anchor="t" anchorCtr="0">
            <a:noAutofit/>
          </a:bodyPr>
          <a:lstStyle/>
          <a:p>
            <a:pPr marL="158750" indent="0" algn="l">
              <a:buNone/>
            </a:pPr>
            <a:r>
              <a:rPr lang="en-IN" b="0" i="0" dirty="0" err="1">
                <a:solidFill>
                  <a:srgbClr val="000000"/>
                </a:solidFill>
                <a:effectLst/>
                <a:latin typeface="Helvetica Neue" panose="02000503000000020004" pitchFamily="2" charset="0"/>
              </a:rPr>
              <a:t>LendingClub</a:t>
            </a:r>
            <a:r>
              <a:rPr lang="en-IN" b="0" i="0" dirty="0">
                <a:solidFill>
                  <a:srgbClr val="000000"/>
                </a:solidFill>
                <a:effectLst/>
                <a:latin typeface="Helvetica Neue" panose="02000503000000020004" pitchFamily="2" charset="0"/>
              </a:rPr>
              <a:t> is an online peer-to-peer lending platform that connects borrowers and </a:t>
            </a:r>
            <a:r>
              <a:rPr lang="en-IN" b="0" i="0" dirty="0" err="1">
                <a:solidFill>
                  <a:srgbClr val="000000"/>
                </a:solidFill>
                <a:effectLst/>
                <a:latin typeface="Helvetica Neue" panose="02000503000000020004" pitchFamily="2" charset="0"/>
              </a:rPr>
              <a:t>investors.The</a:t>
            </a:r>
            <a:r>
              <a:rPr lang="en-IN" b="0" i="0" dirty="0">
                <a:solidFill>
                  <a:srgbClr val="000000"/>
                </a:solidFill>
                <a:effectLst/>
                <a:latin typeface="Helvetica Neue" panose="02000503000000020004" pitchFamily="2" charset="0"/>
              </a:rPr>
              <a:t> platform operates as an intermediary, facilitating loans between individual borrowers and investors who are seeking to earn interest on their funds.</a:t>
            </a:r>
          </a:p>
          <a:p>
            <a:pPr algn="l"/>
            <a:endParaRPr lang="en-IN" b="0" i="0" dirty="0">
              <a:solidFill>
                <a:srgbClr val="000000"/>
              </a:solidFill>
              <a:effectLst/>
              <a:latin typeface="Helvetica Neue" panose="02000503000000020004" pitchFamily="2" charset="0"/>
            </a:endParaRPr>
          </a:p>
          <a:p>
            <a:pPr marL="158750" indent="0">
              <a:buNone/>
            </a:pPr>
            <a:r>
              <a:rPr lang="en-IN" b="0" i="0" dirty="0">
                <a:solidFill>
                  <a:srgbClr val="000000"/>
                </a:solidFill>
                <a:effectLst/>
                <a:latin typeface="Helvetica Neue" panose="02000503000000020004" pitchFamily="2" charset="0"/>
              </a:rPr>
              <a:t>Borrowers who are seeking personal loans can apply for loans through </a:t>
            </a:r>
            <a:r>
              <a:rPr lang="en-IN" b="0" i="0" dirty="0" err="1">
                <a:solidFill>
                  <a:srgbClr val="000000"/>
                </a:solidFill>
                <a:effectLst/>
                <a:latin typeface="Helvetica Neue" panose="02000503000000020004" pitchFamily="2" charset="0"/>
              </a:rPr>
              <a:t>LendingClub's</a:t>
            </a:r>
            <a:r>
              <a:rPr lang="en-IN" b="0" i="0" dirty="0">
                <a:solidFill>
                  <a:srgbClr val="000000"/>
                </a:solidFill>
                <a:effectLst/>
                <a:latin typeface="Helvetica Neue" panose="02000503000000020004" pitchFamily="2" charset="0"/>
              </a:rPr>
              <a:t> website. The platform evaluates the creditworthiness of the applicants using various factors, including credit history, income, and debt-to-income ratio. Approved borrowers are then assigned an interest rate based on their credit profile.</a:t>
            </a:r>
          </a:p>
        </p:txBody>
      </p:sp>
      <p:grpSp>
        <p:nvGrpSpPr>
          <p:cNvPr id="402" name="Google Shape;402;p29"/>
          <p:cNvGrpSpPr/>
          <p:nvPr/>
        </p:nvGrpSpPr>
        <p:grpSpPr>
          <a:xfrm rot="-5400000">
            <a:off x="6931952" y="-177950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533819" y="-1139030"/>
            <a:ext cx="1891200" cy="1891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a:cxnSpLocks/>
          </p:cNvCxnSpPr>
          <p:nvPr/>
        </p:nvCxnSpPr>
        <p:spPr>
          <a:xfrm>
            <a:off x="705600" y="4867850"/>
            <a:ext cx="6348341"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298587"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2" name="Google Shape;422;p29"/>
          <p:cNvPicPr preferRelativeResize="0">
            <a:picLocks noGrp="1"/>
          </p:cNvPicPr>
          <p:nvPr>
            <p:ph type="pic" idx="2"/>
          </p:nvPr>
        </p:nvPicPr>
        <p:blipFill>
          <a:blip r:embed="rId3"/>
          <a:srcRect l="7751" r="7751"/>
          <a:stretch/>
        </p:blipFill>
        <p:spPr>
          <a:xfrm>
            <a:off x="636282" y="1300087"/>
            <a:ext cx="2590656" cy="2977522"/>
          </a:xfrm>
          <a:prstGeom prst="rect">
            <a:avLst/>
          </a:prstGeom>
          <a:solidFill>
            <a:schemeClr val="lt1">
              <a:alpha val="99968"/>
            </a:schemeClr>
          </a:solidFill>
        </p:spPr>
      </p:pic>
      <p:sp>
        <p:nvSpPr>
          <p:cNvPr id="28" name="TextBox 27">
            <a:extLst>
              <a:ext uri="{FF2B5EF4-FFF2-40B4-BE49-F238E27FC236}">
                <a16:creationId xmlns:a16="http://schemas.microsoft.com/office/drawing/2014/main" id="{C1332570-1498-AD44-ABB8-00037B718EE8}"/>
              </a:ext>
            </a:extLst>
          </p:cNvPr>
          <p:cNvSpPr txBox="1"/>
          <p:nvPr/>
        </p:nvSpPr>
        <p:spPr>
          <a:xfrm>
            <a:off x="3390244" y="2404603"/>
            <a:ext cx="5589250" cy="1107996"/>
          </a:xfrm>
          <a:prstGeom prst="rect">
            <a:avLst/>
          </a:prstGeom>
          <a:noFill/>
        </p:spPr>
        <p:txBody>
          <a:bodyPr wrap="square">
            <a:spAutoFit/>
          </a:bodyPr>
          <a:lstStyle/>
          <a:p>
            <a:pPr algn="l"/>
            <a:r>
              <a:rPr lang="en-IN" sz="1100" b="0" i="0" dirty="0">
                <a:solidFill>
                  <a:srgbClr val="000000"/>
                </a:solidFill>
                <a:effectLst/>
                <a:latin typeface="Helvetica Neue" panose="02000503000000020004" pitchFamily="2" charset="0"/>
              </a:rPr>
              <a:t>Two </a:t>
            </a:r>
            <a:r>
              <a:rPr lang="en-IN" sz="1100" b="1" i="0" dirty="0">
                <a:solidFill>
                  <a:srgbClr val="000000"/>
                </a:solidFill>
                <a:effectLst/>
                <a:latin typeface="Helvetica Neue" panose="02000503000000020004" pitchFamily="2" charset="0"/>
              </a:rPr>
              <a:t>types of risks</a:t>
            </a:r>
            <a:r>
              <a:rPr lang="en-IN" sz="1100" b="0" i="0" dirty="0">
                <a:solidFill>
                  <a:srgbClr val="000000"/>
                </a:solidFill>
                <a:effectLst/>
                <a:latin typeface="Helvetica Neue" panose="02000503000000020004" pitchFamily="2" charset="0"/>
              </a:rPr>
              <a:t> associated with the Lending Club’s decision:</a:t>
            </a:r>
          </a:p>
          <a:p>
            <a:pPr algn="l"/>
            <a:endParaRPr lang="en-IN" sz="1100" b="0" i="0" dirty="0">
              <a:solidFill>
                <a:srgbClr val="000000"/>
              </a:solidFill>
              <a:effectLst/>
              <a:latin typeface="Helvetica Neue" panose="02000503000000020004" pitchFamily="2" charset="0"/>
            </a:endParaRP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likely to repay the loan</a:t>
            </a:r>
            <a:r>
              <a:rPr lang="en-IN" sz="1100" b="0" i="0" dirty="0">
                <a:solidFill>
                  <a:srgbClr val="000000"/>
                </a:solidFill>
                <a:effectLst/>
                <a:latin typeface="Helvetica Neue" panose="02000503000000020004" pitchFamily="2" charset="0"/>
              </a:rPr>
              <a:t>, then not approving the loan results in a </a:t>
            </a:r>
            <a:r>
              <a:rPr lang="en-IN" sz="1100" b="1" i="0" dirty="0">
                <a:solidFill>
                  <a:srgbClr val="000000"/>
                </a:solidFill>
                <a:effectLst/>
                <a:latin typeface="Helvetica Neue" panose="02000503000000020004" pitchFamily="2" charset="0"/>
              </a:rPr>
              <a:t>loss of business</a:t>
            </a:r>
            <a:r>
              <a:rPr lang="en-IN" sz="1100" b="0" i="0" dirty="0">
                <a:solidFill>
                  <a:srgbClr val="000000"/>
                </a:solidFill>
                <a:effectLst/>
                <a:latin typeface="Helvetica Neue" panose="02000503000000020004" pitchFamily="2" charset="0"/>
              </a:rPr>
              <a:t> to the company</a:t>
            </a: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not likely to repay the loan</a:t>
            </a:r>
            <a:r>
              <a:rPr lang="en-IN" sz="1100" b="0" i="0" dirty="0">
                <a:solidFill>
                  <a:srgbClr val="000000"/>
                </a:solidFill>
                <a:effectLst/>
                <a:latin typeface="Helvetica Neue" panose="02000503000000020004" pitchFamily="2" charset="0"/>
              </a:rPr>
              <a:t>, i.e. he/she is likely to default, then approving the loan may lead to a </a:t>
            </a:r>
            <a:r>
              <a:rPr lang="en-IN" sz="1100" b="1" i="0" dirty="0">
                <a:solidFill>
                  <a:srgbClr val="000000"/>
                </a:solidFill>
                <a:effectLst/>
                <a:latin typeface="Helvetica Neue" panose="02000503000000020004" pitchFamily="2" charset="0"/>
              </a:rPr>
              <a:t>financial loss</a:t>
            </a:r>
            <a:r>
              <a:rPr lang="en-IN" sz="1100" b="0" i="0" dirty="0">
                <a:solidFill>
                  <a:srgbClr val="000000"/>
                </a:solidFill>
                <a:effectLst/>
                <a:latin typeface="Helvetica Neue" panose="02000503000000020004" pitchFamily="2" charset="0"/>
              </a:rPr>
              <a:t> for the company</a:t>
            </a:r>
          </a:p>
        </p:txBody>
      </p:sp>
      <p:sp>
        <p:nvSpPr>
          <p:cNvPr id="30" name="TextBox 29">
            <a:extLst>
              <a:ext uri="{FF2B5EF4-FFF2-40B4-BE49-F238E27FC236}">
                <a16:creationId xmlns:a16="http://schemas.microsoft.com/office/drawing/2014/main" id="{60EFE94A-B7CC-7742-A371-6AFF41424BCC}"/>
              </a:ext>
            </a:extLst>
          </p:cNvPr>
          <p:cNvSpPr txBox="1"/>
          <p:nvPr/>
        </p:nvSpPr>
        <p:spPr>
          <a:xfrm>
            <a:off x="3390244" y="3654099"/>
            <a:ext cx="5589250" cy="938719"/>
          </a:xfrm>
          <a:prstGeom prst="rect">
            <a:avLst/>
          </a:prstGeom>
          <a:noFill/>
        </p:spPr>
        <p:txBody>
          <a:bodyPr wrap="square">
            <a:spAutoFit/>
          </a:bodyPr>
          <a:lstStyle/>
          <a:p>
            <a:r>
              <a:rPr lang="en-IN" sz="1100" b="0" i="0" dirty="0">
                <a:solidFill>
                  <a:srgbClr val="000000"/>
                </a:solidFill>
                <a:effectLst/>
                <a:latin typeface="Helvetica Neue" panose="02000503000000020004" pitchFamily="2" charset="0"/>
              </a:rPr>
              <a:t>Like most other lending companies, </a:t>
            </a:r>
            <a:r>
              <a:rPr lang="en-IN" sz="1100" b="1" i="0" dirty="0">
                <a:solidFill>
                  <a:srgbClr val="000000"/>
                </a:solidFill>
                <a:effectLst/>
                <a:latin typeface="Helvetica Neue" panose="02000503000000020004" pitchFamily="2" charset="0"/>
              </a:rPr>
              <a:t>lending loans to ‘risky’</a:t>
            </a:r>
            <a:r>
              <a:rPr lang="en-IN" sz="1100" b="0" i="0" dirty="0">
                <a:solidFill>
                  <a:srgbClr val="000000"/>
                </a:solidFill>
                <a:effectLst/>
                <a:latin typeface="Helvetica Neue" panose="02000503000000020004" pitchFamily="2" charset="0"/>
              </a:rPr>
              <a:t> applicants is the largest source of financial loss </a:t>
            </a:r>
            <a:r>
              <a:rPr lang="en-IN" sz="1100" b="1" i="0" dirty="0">
                <a:solidFill>
                  <a:srgbClr val="000000"/>
                </a:solidFill>
                <a:effectLst/>
                <a:latin typeface="Helvetica Neue" panose="02000503000000020004" pitchFamily="2" charset="0"/>
              </a:rPr>
              <a:t>(called credit loss)</a:t>
            </a:r>
            <a:r>
              <a:rPr lang="en-IN" sz="1100" b="0" i="0" dirty="0">
                <a:solidFill>
                  <a:srgbClr val="000000"/>
                </a:solidFill>
                <a:effectLst/>
                <a:latin typeface="Helvetica Neue" panose="02000503000000020004" pitchFamily="2" charset="0"/>
              </a:rPr>
              <a:t>. The credit loss is the amount of money lost by the lender when the borrower refuses to pay or runs away with the money owed. In other words, </a:t>
            </a:r>
            <a:r>
              <a:rPr lang="en-IN" sz="1100" b="1" i="0" dirty="0">
                <a:solidFill>
                  <a:srgbClr val="000000"/>
                </a:solidFill>
                <a:effectLst/>
                <a:latin typeface="Helvetica Neue" panose="02000503000000020004" pitchFamily="2" charset="0"/>
              </a:rPr>
              <a:t>borrowers who default</a:t>
            </a:r>
            <a:r>
              <a:rPr lang="en-IN" sz="1100" b="0" i="0" dirty="0">
                <a:solidFill>
                  <a:srgbClr val="000000"/>
                </a:solidFill>
                <a:effectLst/>
                <a:latin typeface="Helvetica Neue" panose="02000503000000020004" pitchFamily="2" charset="0"/>
              </a:rPr>
              <a:t> cause the largest amount of </a:t>
            </a:r>
            <a:r>
              <a:rPr lang="en-IN" sz="1100" b="1" i="0" dirty="0">
                <a:solidFill>
                  <a:srgbClr val="000000"/>
                </a:solidFill>
                <a:effectLst/>
                <a:latin typeface="Helvetica Neue" panose="02000503000000020004" pitchFamily="2" charset="0"/>
              </a:rPr>
              <a:t>loss to the lenders</a:t>
            </a:r>
            <a:r>
              <a:rPr lang="en-IN" sz="1100" b="0" i="0" dirty="0">
                <a:solidFill>
                  <a:srgbClr val="000000"/>
                </a:solidFill>
                <a:effectLst/>
                <a:latin typeface="Helvetica Neue" panose="02000503000000020004" pitchFamily="2" charset="0"/>
              </a:rPr>
              <a:t>. In this case, the customers labelled as 'charged-off' are the 'defaulters'.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765579" y="8710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Objective</a:t>
            </a:r>
            <a:endParaRPr sz="3000" dirty="0"/>
          </a:p>
        </p:txBody>
      </p:sp>
      <p:sp>
        <p:nvSpPr>
          <p:cNvPr id="554" name="Google Shape;554;p32"/>
          <p:cNvSpPr txBox="1">
            <a:spLocks noGrp="1"/>
          </p:cNvSpPr>
          <p:nvPr>
            <p:ph type="subTitle" idx="2"/>
          </p:nvPr>
        </p:nvSpPr>
        <p:spPr>
          <a:xfrm>
            <a:off x="629400" y="1809690"/>
            <a:ext cx="7535426" cy="3284246"/>
          </a:xfrm>
          <a:prstGeom prst="rect">
            <a:avLst/>
          </a:prstGeom>
        </p:spPr>
        <p:txBody>
          <a:bodyPr spcFirstLastPara="1" wrap="square" lIns="91425" tIns="91425" rIns="91425" bIns="91425" anchor="t" anchorCtr="0">
            <a:noAutofit/>
          </a:bodyPr>
          <a:lstStyle/>
          <a:p>
            <a:pPr marL="158750" indent="0"/>
            <a:r>
              <a:rPr lang="en-IN" sz="1400" dirty="0">
                <a:solidFill>
                  <a:srgbClr val="000000"/>
                </a:solidFill>
                <a:latin typeface="Helvetica Neue" panose="02000503000000020004" pitchFamily="2" charset="0"/>
              </a:rPr>
              <a:t>The goal is to </a:t>
            </a:r>
            <a:r>
              <a:rPr lang="en-IN" sz="1400" b="1" dirty="0">
                <a:solidFill>
                  <a:srgbClr val="000000"/>
                </a:solidFill>
                <a:latin typeface="Helvetica Neue" panose="02000503000000020004" pitchFamily="2" charset="0"/>
              </a:rPr>
              <a:t>identify these risky loan applicants</a:t>
            </a:r>
            <a:r>
              <a:rPr lang="en-IN" sz="1400" dirty="0">
                <a:solidFill>
                  <a:srgbClr val="000000"/>
                </a:solidFill>
                <a:latin typeface="Helvetica Neue" panose="02000503000000020004" pitchFamily="2" charset="0"/>
              </a:rPr>
              <a:t>, then risky loans can be reduced thereby cutting down the amount of credit loss. Identification of such applicants using EDA is the aim of this case study.</a:t>
            </a:r>
          </a:p>
          <a:p>
            <a:pPr marL="158750" indent="0"/>
            <a:endParaRPr lang="en-IN" sz="1400" dirty="0">
              <a:solidFill>
                <a:srgbClr val="000000"/>
              </a:solidFill>
              <a:latin typeface="Helvetica Neue" panose="02000503000000020004" pitchFamily="2" charset="0"/>
            </a:endParaRPr>
          </a:p>
          <a:p>
            <a:pPr marL="158750" indent="0"/>
            <a:endParaRPr lang="en-IN" sz="1400" dirty="0">
              <a:solidFill>
                <a:srgbClr val="000000"/>
              </a:solidFill>
              <a:latin typeface="Helvetica Neue" panose="02000503000000020004" pitchFamily="2" charset="0"/>
            </a:endParaRPr>
          </a:p>
          <a:p>
            <a:pPr marL="158750" indent="0"/>
            <a:r>
              <a:rPr lang="en-IN" sz="1400" dirty="0">
                <a:solidFill>
                  <a:srgbClr val="000000"/>
                </a:solidFill>
                <a:latin typeface="Helvetica Neue" panose="02000503000000020004" pitchFamily="2" charset="0"/>
              </a:rPr>
              <a:t>In other words, </a:t>
            </a:r>
            <a:r>
              <a:rPr lang="en-IN" sz="1400" b="1" dirty="0">
                <a:solidFill>
                  <a:srgbClr val="000000"/>
                </a:solidFill>
                <a:latin typeface="Helvetica Neue" panose="02000503000000020004" pitchFamily="2" charset="0"/>
              </a:rPr>
              <a:t>the company wants to understand the driving factors</a:t>
            </a:r>
            <a:r>
              <a:rPr lang="en-IN" sz="1400" dirty="0">
                <a:solidFill>
                  <a:srgbClr val="000000"/>
                </a:solidFill>
                <a:latin typeface="Helvetica Neue" panose="02000503000000020004" pitchFamily="2" charset="0"/>
              </a:rPr>
              <a:t> (or driver variables) behind loan default, i.e. the variables which are strong indicators of default. The company can utilise this knowledge for its portfolio and risk assessment.</a:t>
            </a:r>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6987074" y="-1380768"/>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685425" y="-66772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212375" y="127353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079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1266512" y="1422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Understanding</a:t>
            </a:r>
            <a:endParaRPr sz="3000" dirty="0"/>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7025961" y="-1618862"/>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724312" y="-905823"/>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8681162" y="366444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29171920-45A9-1746-B177-5F2FD50A58F4}"/>
              </a:ext>
            </a:extLst>
          </p:cNvPr>
          <p:cNvSpPr txBox="1"/>
          <p:nvPr/>
        </p:nvSpPr>
        <p:spPr>
          <a:xfrm>
            <a:off x="22169" y="1006182"/>
            <a:ext cx="5287617" cy="3600986"/>
          </a:xfrm>
          <a:prstGeom prst="rect">
            <a:avLst/>
          </a:prstGeom>
          <a:noFill/>
        </p:spPr>
        <p:txBody>
          <a:bodyPr wrap="square">
            <a:spAutoFit/>
          </a:bodyPr>
          <a:lstStyle/>
          <a:p>
            <a:pPr algn="l" rtl="0"/>
            <a:r>
              <a:rPr lang="en-IN" sz="1200" dirty="0">
                <a:latin typeface="Helvetica Neue" panose="02000503000000020004" pitchFamily="2" charset="0"/>
                <a:ea typeface="Roboto"/>
                <a:cs typeface="Roboto"/>
                <a:sym typeface="Roboto"/>
              </a:rPr>
              <a:t>When a person applies for a loan, there are </a:t>
            </a:r>
            <a:r>
              <a:rPr lang="en-IN" sz="1200" b="1" dirty="0">
                <a:latin typeface="Helvetica Neue" panose="02000503000000020004" pitchFamily="2" charset="0"/>
                <a:ea typeface="Roboto"/>
                <a:cs typeface="Roboto"/>
              </a:rPr>
              <a:t>two types of decisions </a:t>
            </a:r>
            <a:r>
              <a:rPr lang="en-IN" sz="1200" dirty="0">
                <a:latin typeface="Helvetica Neue" panose="02000503000000020004" pitchFamily="2" charset="0"/>
                <a:ea typeface="Roboto"/>
                <a:cs typeface="Roboto"/>
              </a:rPr>
              <a:t>that could be taken by the company:</a:t>
            </a:r>
          </a:p>
          <a:p>
            <a:pPr algn="l" rtl="0"/>
            <a:endParaRPr lang="en-IN" sz="1200" b="0" i="0" dirty="0">
              <a:solidFill>
                <a:srgbClr val="091E42"/>
              </a:solidFill>
              <a:effectLst/>
              <a:latin typeface="freight-text-pro"/>
            </a:endParaRPr>
          </a:p>
          <a:p>
            <a:pPr algn="l" rtl="0">
              <a:buFont typeface="+mj-lt"/>
              <a:buAutoNum type="arabicPeriod"/>
            </a:pPr>
            <a:r>
              <a:rPr lang="en-IN" sz="1200" b="1" dirty="0">
                <a:latin typeface="Helvetica Neue" panose="02000503000000020004" pitchFamily="2" charset="0"/>
                <a:ea typeface="Roboto"/>
                <a:cs typeface="Roboto"/>
              </a:rPr>
              <a:t>Loan accepted:</a:t>
            </a:r>
            <a:r>
              <a:rPr lang="en-IN" sz="1200" dirty="0">
                <a:latin typeface="Helvetica Neue" panose="02000503000000020004" pitchFamily="2" charset="0"/>
                <a:ea typeface="Roboto"/>
                <a:cs typeface="Roboto"/>
              </a:rPr>
              <a:t> If the company approves the loan, there are 3 possible scenarios described below:</a:t>
            </a:r>
          </a:p>
          <a:p>
            <a:pPr marL="742950" lvl="1" indent="-285750" algn="l" rtl="0">
              <a:buFont typeface="+mj-lt"/>
              <a:buAutoNum type="arabicPeriod"/>
            </a:pPr>
            <a:r>
              <a:rPr lang="en-IN" sz="1200" b="1" dirty="0">
                <a:latin typeface="Helvetica Neue" panose="02000503000000020004" pitchFamily="2" charset="0"/>
                <a:ea typeface="Roboto"/>
                <a:cs typeface="Roboto"/>
              </a:rPr>
              <a:t>Fully paid:</a:t>
            </a:r>
            <a:r>
              <a:rPr lang="en-IN" sz="1200" dirty="0">
                <a:latin typeface="Helvetica Neue" panose="02000503000000020004" pitchFamily="2" charset="0"/>
                <a:ea typeface="Roboto"/>
                <a:cs typeface="Roboto"/>
              </a:rPr>
              <a:t> Applicant has fully paid the loan (the principal and the interest rate)</a:t>
            </a:r>
          </a:p>
          <a:p>
            <a:pPr marL="742950" lvl="1" indent="-285750" algn="l" rtl="0">
              <a:buFont typeface="+mj-lt"/>
              <a:buAutoNum type="arabicPeriod"/>
            </a:pPr>
            <a:r>
              <a:rPr lang="en-IN" sz="1200" b="1" dirty="0">
                <a:latin typeface="Helvetica Neue" panose="02000503000000020004" pitchFamily="2" charset="0"/>
                <a:ea typeface="Roboto"/>
                <a:cs typeface="Roboto"/>
              </a:rPr>
              <a:t>Current:</a:t>
            </a:r>
            <a:r>
              <a:rPr lang="en-IN" sz="1200" dirty="0">
                <a:latin typeface="Helvetica Neue" panose="02000503000000020004" pitchFamily="2" charset="0"/>
                <a:ea typeface="Roboto"/>
                <a:cs typeface="Roboto"/>
              </a:rPr>
              <a:t> Applicant is in the process of paying the instalments, i.e. the tenure of the loan is not yet completed. These candidates are not labelled as 'defaulted'.</a:t>
            </a:r>
          </a:p>
          <a:p>
            <a:pPr marL="742950" lvl="1" indent="-285750" algn="l" rtl="0">
              <a:buFont typeface="+mj-lt"/>
              <a:buAutoNum type="arabicPeriod"/>
            </a:pPr>
            <a:r>
              <a:rPr lang="en-IN" sz="1200" b="1" dirty="0">
                <a:latin typeface="Helvetica Neue" panose="02000503000000020004" pitchFamily="2" charset="0"/>
                <a:ea typeface="Roboto"/>
                <a:cs typeface="Roboto"/>
              </a:rPr>
              <a:t>Charged-off:</a:t>
            </a:r>
            <a:r>
              <a:rPr lang="en-IN" sz="1200" dirty="0">
                <a:latin typeface="Helvetica Neue" panose="02000503000000020004" pitchFamily="2" charset="0"/>
                <a:ea typeface="Roboto"/>
                <a:cs typeface="Roboto"/>
              </a:rPr>
              <a:t> Applicant has not paid the instalments in due time for a long period of time, i.e. he/she has </a:t>
            </a:r>
            <a:r>
              <a:rPr lang="en-IN" sz="1200" b="1" dirty="0">
                <a:latin typeface="Helvetica Neue" panose="02000503000000020004" pitchFamily="2" charset="0"/>
                <a:ea typeface="Roboto"/>
                <a:cs typeface="Roboto"/>
              </a:rPr>
              <a:t>defaulted</a:t>
            </a:r>
            <a:r>
              <a:rPr lang="en-IN" sz="1200" dirty="0">
                <a:latin typeface="Helvetica Neue" panose="02000503000000020004" pitchFamily="2" charset="0"/>
                <a:ea typeface="Roboto"/>
                <a:cs typeface="Roboto"/>
              </a:rPr>
              <a:t> on the loan </a:t>
            </a:r>
          </a:p>
          <a:p>
            <a:pPr marL="742950" lvl="1" indent="-285750" algn="l" rtl="0">
              <a:buFont typeface="+mj-lt"/>
              <a:buAutoNum type="arabicPeriod"/>
            </a:pPr>
            <a:endParaRPr lang="en-IN" sz="1200" b="0" i="0" dirty="0">
              <a:solidFill>
                <a:srgbClr val="091E42"/>
              </a:solidFill>
              <a:effectLst/>
              <a:latin typeface="freight-text-pro"/>
            </a:endParaRPr>
          </a:p>
          <a:p>
            <a:pPr algn="l">
              <a:buFont typeface="+mj-lt"/>
              <a:buAutoNum type="arabicPeriod"/>
            </a:pPr>
            <a:r>
              <a:rPr lang="en-IN" sz="1200" b="1" dirty="0">
                <a:latin typeface="Helvetica Neue" panose="02000503000000020004" pitchFamily="2" charset="0"/>
                <a:ea typeface="Roboto"/>
                <a:cs typeface="Roboto"/>
              </a:rPr>
              <a:t>Loan rejected:</a:t>
            </a:r>
            <a:r>
              <a:rPr lang="en-IN" sz="1200" dirty="0">
                <a:latin typeface="Helvetica Neue" panose="02000503000000020004" pitchFamily="2" charset="0"/>
                <a:ea typeface="Roboto"/>
                <a:cs typeface="Roboto"/>
              </a:rPr>
              <a:t> The company had rejected the loan (because the candidate does not meet their requirements etc.). Since the loan was rejected, there is no transactional history of those applicants with the company and so this data is not available with the company (and thus in this dataset)</a:t>
            </a:r>
          </a:p>
        </p:txBody>
      </p:sp>
      <p:pic>
        <p:nvPicPr>
          <p:cNvPr id="6" name="Picture 5" descr="A diagram of two people&#10;&#10;Description automatically generated">
            <a:extLst>
              <a:ext uri="{FF2B5EF4-FFF2-40B4-BE49-F238E27FC236}">
                <a16:creationId xmlns:a16="http://schemas.microsoft.com/office/drawing/2014/main" id="{AD5E2A61-23D4-9642-9128-7F0CAC360ED5}"/>
              </a:ext>
            </a:extLst>
          </p:cNvPr>
          <p:cNvPicPr>
            <a:picLocks noChangeAspect="1"/>
          </p:cNvPicPr>
          <p:nvPr/>
        </p:nvPicPr>
        <p:blipFill>
          <a:blip r:embed="rId3"/>
          <a:stretch>
            <a:fillRect/>
          </a:stretch>
        </p:blipFill>
        <p:spPr>
          <a:xfrm>
            <a:off x="5545701" y="1678339"/>
            <a:ext cx="3424811" cy="1755790"/>
          </a:xfrm>
          <a:prstGeom prst="rect">
            <a:avLst/>
          </a:prstGeom>
        </p:spPr>
      </p:pic>
    </p:spTree>
    <p:extLst>
      <p:ext uri="{BB962C8B-B14F-4D97-AF65-F5344CB8AC3E}">
        <p14:creationId xmlns:p14="http://schemas.microsoft.com/office/powerpoint/2010/main" val="315123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3077103" y="1582485"/>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5166029" y="1540104"/>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620827" y="1600250"/>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 Approach</a:t>
            </a:r>
            <a:endParaRPr dirty="0"/>
          </a:p>
        </p:txBody>
      </p:sp>
      <p:sp>
        <p:nvSpPr>
          <p:cNvPr id="174" name="Google Shape;174;p24"/>
          <p:cNvSpPr txBox="1">
            <a:spLocks noGrp="1"/>
          </p:cNvSpPr>
          <p:nvPr>
            <p:ph type="subTitle" idx="1"/>
          </p:nvPr>
        </p:nvSpPr>
        <p:spPr>
          <a:xfrm>
            <a:off x="183277" y="2681934"/>
            <a:ext cx="2175300" cy="1246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i="0" dirty="0">
                <a:solidFill>
                  <a:srgbClr val="000000"/>
                </a:solidFill>
                <a:effectLst/>
                <a:latin typeface="Helvetica Neue" panose="02000503000000020004" pitchFamily="2" charset="0"/>
              </a:rPr>
              <a:t>Rows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removals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Data conversion</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Outlier removal</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Create Derived column</a:t>
            </a:r>
            <a:endParaRPr dirty="0"/>
          </a:p>
        </p:txBody>
      </p:sp>
      <p:sp>
        <p:nvSpPr>
          <p:cNvPr id="175" name="Google Shape;175;p24"/>
          <p:cNvSpPr txBox="1">
            <a:spLocks noGrp="1"/>
          </p:cNvSpPr>
          <p:nvPr>
            <p:ph type="title" idx="3"/>
          </p:nvPr>
        </p:nvSpPr>
        <p:spPr>
          <a:xfrm>
            <a:off x="-55679" y="2254567"/>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 Cleaning</a:t>
            </a:r>
            <a:endParaRPr sz="1600" dirty="0"/>
          </a:p>
        </p:txBody>
      </p:sp>
      <p:sp>
        <p:nvSpPr>
          <p:cNvPr id="176" name="Google Shape;176;p24"/>
          <p:cNvSpPr txBox="1">
            <a:spLocks noGrp="1"/>
          </p:cNvSpPr>
          <p:nvPr>
            <p:ph type="subTitle" idx="4"/>
          </p:nvPr>
        </p:nvSpPr>
        <p:spPr>
          <a:xfrm>
            <a:off x="2400597" y="2660549"/>
            <a:ext cx="2283044" cy="12461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single variable as below</a:t>
            </a:r>
          </a:p>
          <a:p>
            <a:pPr marL="0" lvl="0" indent="0" algn="l" rtl="0">
              <a:spcBef>
                <a:spcPts val="0"/>
              </a:spcBef>
              <a:spcAft>
                <a:spcPts val="0"/>
              </a:spcAft>
              <a:buNone/>
            </a:pPr>
            <a:endParaRPr lang="en-IN" dirty="0"/>
          </a:p>
          <a:p>
            <a:pPr marL="171450" indent="-171450" algn="l">
              <a:buFont typeface="Arial" panose="020B0604020202020204" pitchFamily="34" charset="0"/>
              <a:buChar char="•"/>
            </a:pPr>
            <a:r>
              <a:rPr lang="en-IN" dirty="0"/>
              <a:t>Quantitative Variables</a:t>
            </a:r>
          </a:p>
          <a:p>
            <a:pPr marL="171450" indent="-171450" algn="l">
              <a:buFont typeface="Arial" panose="020B0604020202020204" pitchFamily="34" charset="0"/>
              <a:buChar char="•"/>
            </a:pPr>
            <a:r>
              <a:rPr lang="en-IN" dirty="0"/>
              <a:t>Ordered Categorical Variables</a:t>
            </a:r>
          </a:p>
          <a:p>
            <a:pPr marL="171450" indent="-171450" algn="l">
              <a:buFont typeface="Arial" panose="020B0604020202020204" pitchFamily="34" charset="0"/>
              <a:buChar char="•"/>
            </a:pPr>
            <a:r>
              <a:rPr lang="en-IN" dirty="0"/>
              <a:t>Un-Ordered Categorical Variables</a:t>
            </a:r>
          </a:p>
          <a:p>
            <a:pPr marL="171450" indent="-171450" algn="l">
              <a:buFont typeface="Arial" panose="020B0604020202020204" pitchFamily="34" charset="0"/>
              <a:buChar char="•"/>
            </a:pPr>
            <a:r>
              <a:rPr lang="en-IN" dirty="0"/>
              <a:t>Derived Variables</a:t>
            </a:r>
          </a:p>
          <a:p>
            <a:pPr marL="171450" lvl="0" indent="-171450" algn="l" rtl="0">
              <a:spcBef>
                <a:spcPts val="0"/>
              </a:spcBef>
              <a:spcAft>
                <a:spcPts val="0"/>
              </a:spcAft>
              <a:buFont typeface="Arial" panose="020B0604020202020204" pitchFamily="34" charset="0"/>
              <a:buChar char="•"/>
            </a:pPr>
            <a:endParaRPr dirty="0"/>
          </a:p>
        </p:txBody>
      </p:sp>
      <p:sp>
        <p:nvSpPr>
          <p:cNvPr id="178" name="Google Shape;178;p24"/>
          <p:cNvSpPr txBox="1">
            <a:spLocks noGrp="1"/>
          </p:cNvSpPr>
          <p:nvPr>
            <p:ph type="subTitle" idx="6"/>
          </p:nvPr>
        </p:nvSpPr>
        <p:spPr>
          <a:xfrm>
            <a:off x="4683641" y="2727016"/>
            <a:ext cx="2175300" cy="12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influence of one variable on other as below</a:t>
            </a:r>
          </a:p>
          <a:p>
            <a:pPr marL="0" lvl="0" indent="0" algn="l" rtl="0">
              <a:spcBef>
                <a:spcPts val="0"/>
              </a:spcBef>
              <a:spcAft>
                <a:spcPts val="0"/>
              </a:spcAft>
              <a:buNone/>
            </a:pPr>
            <a:endParaRPr lang="en-IN" dirty="0"/>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Categorical Variables</a:t>
            </a:r>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Quantitative Variables</a:t>
            </a:r>
          </a:p>
          <a:p>
            <a:pPr marL="0" lvl="0" indent="0" algn="l" rtl="0">
              <a:spcBef>
                <a:spcPts val="0"/>
              </a:spcBef>
              <a:spcAft>
                <a:spcPts val="0"/>
              </a:spcAft>
              <a:buNone/>
            </a:pPr>
            <a:endParaRPr lang="en-IN" dirty="0"/>
          </a:p>
        </p:txBody>
      </p:sp>
      <p:sp>
        <p:nvSpPr>
          <p:cNvPr id="179" name="Google Shape;179;p24"/>
          <p:cNvSpPr txBox="1">
            <a:spLocks noGrp="1"/>
          </p:cNvSpPr>
          <p:nvPr>
            <p:ph type="title" idx="7"/>
          </p:nvPr>
        </p:nvSpPr>
        <p:spPr>
          <a:xfrm>
            <a:off x="620827" y="1743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0" name="Google Shape;180;p24"/>
          <p:cNvSpPr txBox="1">
            <a:spLocks noGrp="1"/>
          </p:cNvSpPr>
          <p:nvPr>
            <p:ph type="title" idx="8"/>
          </p:nvPr>
        </p:nvSpPr>
        <p:spPr>
          <a:xfrm>
            <a:off x="3077103" y="172604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1" name="Google Shape;181;p24"/>
          <p:cNvSpPr txBox="1">
            <a:spLocks noGrp="1"/>
          </p:cNvSpPr>
          <p:nvPr>
            <p:ph type="title" idx="9"/>
          </p:nvPr>
        </p:nvSpPr>
        <p:spPr>
          <a:xfrm>
            <a:off x="5166029" y="168366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182" name="Google Shape;182;p24"/>
          <p:cNvCxnSpPr>
            <a:cxnSpLocks/>
          </p:cNvCxnSpPr>
          <p:nvPr/>
        </p:nvCxnSpPr>
        <p:spPr>
          <a:xfrm>
            <a:off x="1461427" y="256850"/>
            <a:ext cx="6976973" cy="0"/>
          </a:xfrm>
          <a:prstGeom prst="straightConnector1">
            <a:avLst/>
          </a:prstGeom>
          <a:noFill/>
          <a:ln w="9525" cap="flat" cmpd="sng">
            <a:solidFill>
              <a:schemeClr val="dk1"/>
            </a:solidFill>
            <a:prstDash val="solid"/>
            <a:round/>
            <a:headEnd type="oval" w="med" len="med"/>
            <a:tailEnd type="oval" w="med" len="med"/>
          </a:ln>
        </p:spPr>
      </p:cxnSp>
      <p:sp>
        <p:nvSpPr>
          <p:cNvPr id="183" name="Google Shape;183;p24"/>
          <p:cNvSpPr/>
          <p:nvPr/>
        </p:nvSpPr>
        <p:spPr>
          <a:xfrm>
            <a:off x="3348003" y="4108642"/>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5533379" y="3975251"/>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793477" y="3876339"/>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4"/>
          <p:cNvCxnSpPr>
            <a:cxnSpLocks/>
          </p:cNvCxnSpPr>
          <p:nvPr/>
        </p:nvCxnSpPr>
        <p:spPr>
          <a:xfrm>
            <a:off x="705600" y="4867850"/>
            <a:ext cx="6316673"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371070" y="10649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75;p24">
            <a:extLst>
              <a:ext uri="{FF2B5EF4-FFF2-40B4-BE49-F238E27FC236}">
                <a16:creationId xmlns:a16="http://schemas.microsoft.com/office/drawing/2014/main" id="{D754288D-41AC-2248-9A7D-B1903CA5E345}"/>
              </a:ext>
            </a:extLst>
          </p:cNvPr>
          <p:cNvSpPr txBox="1">
            <a:spLocks/>
          </p:cNvSpPr>
          <p:nvPr/>
        </p:nvSpPr>
        <p:spPr>
          <a:xfrm>
            <a:off x="2389303" y="2239803"/>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Univariate Analysis</a:t>
            </a:r>
          </a:p>
        </p:txBody>
      </p:sp>
      <p:sp>
        <p:nvSpPr>
          <p:cNvPr id="44" name="Google Shape;170;p24">
            <a:extLst>
              <a:ext uri="{FF2B5EF4-FFF2-40B4-BE49-F238E27FC236}">
                <a16:creationId xmlns:a16="http://schemas.microsoft.com/office/drawing/2014/main" id="{5196FACA-F732-4F40-B1EC-CA76F429E5DE}"/>
              </a:ext>
            </a:extLst>
          </p:cNvPr>
          <p:cNvSpPr/>
          <p:nvPr/>
        </p:nvSpPr>
        <p:spPr>
          <a:xfrm>
            <a:off x="7338043" y="1540104"/>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8;p24">
            <a:extLst>
              <a:ext uri="{FF2B5EF4-FFF2-40B4-BE49-F238E27FC236}">
                <a16:creationId xmlns:a16="http://schemas.microsoft.com/office/drawing/2014/main" id="{9979BCA3-9DD3-0648-A771-3123DB55DEAB}"/>
              </a:ext>
            </a:extLst>
          </p:cNvPr>
          <p:cNvSpPr txBox="1">
            <a:spLocks/>
          </p:cNvSpPr>
          <p:nvPr/>
        </p:nvSpPr>
        <p:spPr>
          <a:xfrm>
            <a:off x="6847647" y="2727016"/>
            <a:ext cx="2175300" cy="12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1100"/>
              <a:buFont typeface="Roboto"/>
              <a:buNone/>
              <a:defRPr sz="1100" b="0" i="0" u="none" strike="noStrike" cap="none">
                <a:solidFill>
                  <a:schemeClr val="dk1"/>
                </a:solidFill>
                <a:latin typeface="Roboto"/>
                <a:ea typeface="Roboto"/>
                <a:cs typeface="Roboto"/>
                <a:sym typeface="Roboto"/>
              </a:defRPr>
            </a:lvl9pPr>
          </a:lstStyle>
          <a:p>
            <a:pPr marL="171450" indent="-171450" algn="l">
              <a:buFont typeface="Arial" panose="020B0604020202020204" pitchFamily="34" charset="0"/>
              <a:buChar char="•"/>
            </a:pPr>
            <a:r>
              <a:rPr lang="en-IN" dirty="0"/>
              <a:t>Conclusion</a:t>
            </a:r>
          </a:p>
          <a:p>
            <a:pPr marL="171450" indent="-171450" algn="l">
              <a:buFont typeface="Arial" panose="020B0604020202020204" pitchFamily="34" charset="0"/>
              <a:buChar char="•"/>
            </a:pPr>
            <a:r>
              <a:rPr lang="en-IN" dirty="0"/>
              <a:t>Recommendation on driving factors</a:t>
            </a:r>
          </a:p>
        </p:txBody>
      </p:sp>
      <p:sp>
        <p:nvSpPr>
          <p:cNvPr id="46" name="Google Shape;181;p24">
            <a:extLst>
              <a:ext uri="{FF2B5EF4-FFF2-40B4-BE49-F238E27FC236}">
                <a16:creationId xmlns:a16="http://schemas.microsoft.com/office/drawing/2014/main" id="{57F41DAC-795D-8F47-85D6-69A78D2AAFC9}"/>
              </a:ext>
            </a:extLst>
          </p:cNvPr>
          <p:cNvSpPr txBox="1">
            <a:spLocks/>
          </p:cNvSpPr>
          <p:nvPr/>
        </p:nvSpPr>
        <p:spPr>
          <a:xfrm>
            <a:off x="7338043" y="1683662"/>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04</a:t>
            </a:r>
          </a:p>
        </p:txBody>
      </p:sp>
      <p:sp>
        <p:nvSpPr>
          <p:cNvPr id="47" name="Google Shape;184;p24">
            <a:extLst>
              <a:ext uri="{FF2B5EF4-FFF2-40B4-BE49-F238E27FC236}">
                <a16:creationId xmlns:a16="http://schemas.microsoft.com/office/drawing/2014/main" id="{35A991C1-B362-604D-A123-4A7CF82E3E9B}"/>
              </a:ext>
            </a:extLst>
          </p:cNvPr>
          <p:cNvSpPr/>
          <p:nvPr/>
        </p:nvSpPr>
        <p:spPr>
          <a:xfrm>
            <a:off x="7815053" y="3600601"/>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p24">
            <a:extLst>
              <a:ext uri="{FF2B5EF4-FFF2-40B4-BE49-F238E27FC236}">
                <a16:creationId xmlns:a16="http://schemas.microsoft.com/office/drawing/2014/main" id="{550AFF98-ECA9-4C41-9289-B486704E7A44}"/>
              </a:ext>
            </a:extLst>
          </p:cNvPr>
          <p:cNvSpPr txBox="1">
            <a:spLocks/>
          </p:cNvSpPr>
          <p:nvPr/>
        </p:nvSpPr>
        <p:spPr>
          <a:xfrm>
            <a:off x="4558031" y="2239803"/>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Bivariate Analysis</a:t>
            </a:r>
          </a:p>
        </p:txBody>
      </p:sp>
      <p:sp>
        <p:nvSpPr>
          <p:cNvPr id="51" name="Google Shape;175;p24">
            <a:extLst>
              <a:ext uri="{FF2B5EF4-FFF2-40B4-BE49-F238E27FC236}">
                <a16:creationId xmlns:a16="http://schemas.microsoft.com/office/drawing/2014/main" id="{8AC875F4-2C16-164A-A579-3F5E3C268800}"/>
              </a:ext>
            </a:extLst>
          </p:cNvPr>
          <p:cNvSpPr txBox="1">
            <a:spLocks/>
          </p:cNvSpPr>
          <p:nvPr/>
        </p:nvSpPr>
        <p:spPr>
          <a:xfrm>
            <a:off x="6633595" y="2219560"/>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Collect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899982">
            <a:off x="7000505" y="2416827"/>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7490668" y="2926387"/>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7"/>
          <p:cNvGrpSpPr/>
          <p:nvPr/>
        </p:nvGrpSpPr>
        <p:grpSpPr>
          <a:xfrm>
            <a:off x="705589" y="4279272"/>
            <a:ext cx="2877827" cy="322452"/>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966930" y="9702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Analysis</a:t>
            </a:r>
          </a:p>
        </p:txBody>
      </p:sp>
      <p:sp>
        <p:nvSpPr>
          <p:cNvPr id="42" name="Google Shape;554;p32">
            <a:extLst>
              <a:ext uri="{FF2B5EF4-FFF2-40B4-BE49-F238E27FC236}">
                <a16:creationId xmlns:a16="http://schemas.microsoft.com/office/drawing/2014/main" id="{94342D94-184A-DF47-9B28-4139905D0DBB}"/>
              </a:ext>
            </a:extLst>
          </p:cNvPr>
          <p:cNvSpPr txBox="1">
            <a:spLocks/>
          </p:cNvSpPr>
          <p:nvPr/>
        </p:nvSpPr>
        <p:spPr>
          <a:xfrm>
            <a:off x="1035897" y="1611239"/>
            <a:ext cx="6048715" cy="32231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dirty="0">
                <a:latin typeface="Helvetica Neue" panose="02000503000000020004" pitchFamily="2" charset="0"/>
              </a:rPr>
              <a:t>After loading, analysing, cleaning and performing univariate, bivariate analysis on the dataset provided we were able to get interesting insights and able to recommend some of stronger driving factors (variables) leading to defaults.</a:t>
            </a:r>
          </a:p>
          <a:p>
            <a:pPr marL="158750"/>
            <a:endParaRPr lang="en-IN" dirty="0">
              <a:latin typeface="Helvetica Neue" panose="02000503000000020004" pitchFamily="2" charset="0"/>
            </a:endParaRPr>
          </a:p>
          <a:p>
            <a:pPr marL="158750"/>
            <a:r>
              <a:rPr lang="en-IN" dirty="0">
                <a:latin typeface="Helvetica Neue" panose="02000503000000020004" pitchFamily="2" charset="0"/>
              </a:rPr>
              <a:t>In this section we will see columns/variables one by one and its univariate, bivariate analysis and if possibly it is stronger variable for the loan default.</a:t>
            </a:r>
          </a:p>
        </p:txBody>
      </p:sp>
    </p:spTree>
    <p:extLst>
      <p:ext uri="{BB962C8B-B14F-4D97-AF65-F5344CB8AC3E}">
        <p14:creationId xmlns:p14="http://schemas.microsoft.com/office/powerpoint/2010/main" val="209143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Let’s first see loan application trend for LC</a:t>
            </a:r>
          </a:p>
        </p:txBody>
      </p:sp>
      <p:pic>
        <p:nvPicPr>
          <p:cNvPr id="1026" name="Picture 2">
            <a:extLst>
              <a:ext uri="{FF2B5EF4-FFF2-40B4-BE49-F238E27FC236}">
                <a16:creationId xmlns:a16="http://schemas.microsoft.com/office/drawing/2014/main" id="{5C526279-C430-554B-BC7B-F0447450A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31" y="989578"/>
            <a:ext cx="3936217" cy="2370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13304D-148B-7C4A-B46B-B8E9C0E8D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928" y="989577"/>
            <a:ext cx="4091941" cy="237019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554;p32">
            <a:extLst>
              <a:ext uri="{FF2B5EF4-FFF2-40B4-BE49-F238E27FC236}">
                <a16:creationId xmlns:a16="http://schemas.microsoft.com/office/drawing/2014/main" id="{A4400036-69B5-BA48-BFBC-C518F2EC6DB1}"/>
              </a:ext>
            </a:extLst>
          </p:cNvPr>
          <p:cNvSpPr txBox="1">
            <a:spLocks/>
          </p:cNvSpPr>
          <p:nvPr/>
        </p:nvSpPr>
        <p:spPr>
          <a:xfrm>
            <a:off x="206733" y="360646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We can see growth in loans sanctioned by Lending Club year on year.</a:t>
            </a:r>
          </a:p>
          <a:p>
            <a:pPr marL="444500" indent="-285750">
              <a:buFont typeface="Arial" panose="020B0604020202020204" pitchFamily="34" charset="0"/>
              <a:buChar char="•"/>
            </a:pPr>
            <a:endParaRPr lang="en-IN" dirty="0">
              <a:latin typeface="Helvetica Neue" panose="02000503000000020004" pitchFamily="2" charset="0"/>
            </a:endParaRPr>
          </a:p>
          <a:p>
            <a:pPr marL="444500" indent="-285750">
              <a:buFont typeface="Arial" panose="020B0604020202020204" pitchFamily="34" charset="0"/>
              <a:buChar char="•"/>
            </a:pPr>
            <a:r>
              <a:rPr lang="en-IN" dirty="0">
                <a:latin typeface="Helvetica Neue" panose="02000503000000020004" pitchFamily="2" charset="0"/>
              </a:rPr>
              <a:t>Loans applications are seen more for last 3 months of year and lesser for first 3 months. May be by year ends people are looking for more cash as festival is around same time or they are consolidating debt by year end</a:t>
            </a:r>
          </a:p>
        </p:txBody>
      </p:sp>
    </p:spTree>
    <p:extLst>
      <p:ext uri="{BB962C8B-B14F-4D97-AF65-F5344CB8AC3E}">
        <p14:creationId xmlns:p14="http://schemas.microsoft.com/office/powerpoint/2010/main" val="4275174016"/>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2377</Words>
  <Application>Microsoft Macintosh PowerPoint</Application>
  <PresentationFormat>On-screen Show (16:9)</PresentationFormat>
  <Paragraphs>259</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Playfair Display ExtraBold</vt:lpstr>
      <vt:lpstr>Roboto</vt:lpstr>
      <vt:lpstr>freight-text-pro</vt:lpstr>
      <vt:lpstr>Helvetica Neue</vt:lpstr>
      <vt:lpstr>Bebas Neue</vt:lpstr>
      <vt:lpstr>Nunito Light</vt:lpstr>
      <vt:lpstr>Minimalist Business Basic Template by Slidesgo</vt:lpstr>
      <vt:lpstr>Lending Club Case Study</vt:lpstr>
      <vt:lpstr>Index</vt:lpstr>
      <vt:lpstr>What is this case study about?</vt:lpstr>
      <vt:lpstr>Problem Statement</vt:lpstr>
      <vt:lpstr>Business Objective</vt:lpstr>
      <vt:lpstr>Business Understanding</vt:lpstr>
      <vt:lpstr>Analysis Approach</vt:lpstr>
      <vt:lpstr>PowerPoint Presentation</vt:lpstr>
      <vt:lpstr>PowerPoint Presentation</vt:lpstr>
      <vt:lpstr>Analysis of  Loan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Customer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 on  driving factors influencing tendency of default</vt:lpstr>
      <vt:lpstr>— Customer Attributes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cp:lastModifiedBy>Vikram Pawar</cp:lastModifiedBy>
  <cp:revision>13</cp:revision>
  <dcterms:modified xsi:type="dcterms:W3CDTF">2023-07-05T09:06:36Z</dcterms:modified>
</cp:coreProperties>
</file>